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theme/theme1.xml" ContentType="application/vnd.openxmlformats-officedocument.theme+xml"/>
  <Override PartName="/ppt/charts/style2.xml" ContentType="application/vnd.ms-office.chartstyle+xml"/>
  <Override PartName="/ppt/charts/chart2.xml" ContentType="application/vnd.openxmlformats-officedocument.drawingml.chart+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2.xml" ContentType="application/vnd.ms-office.chartcolorstyl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259" r:id="rId4"/>
    <p:sldId id="260" r:id="rId5"/>
    <p:sldId id="276" r:id="rId6"/>
    <p:sldId id="278" r:id="rId7"/>
    <p:sldId id="275" r:id="rId8"/>
    <p:sldId id="281" r:id="rId9"/>
    <p:sldId id="279" r:id="rId10"/>
    <p:sldId id="282" r:id="rId11"/>
    <p:sldId id="274" r:id="rId12"/>
    <p:sldId id="271" r:id="rId13"/>
    <p:sldId id="263" r:id="rId14"/>
    <p:sldId id="258" r:id="rId15"/>
  </p:sldIdLst>
  <p:sldSz cx="9144000" cy="5143500" type="screen16x9"/>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6122" autoAdjust="0"/>
  </p:normalViewPr>
  <p:slideViewPr>
    <p:cSldViewPr snapToGrid="0">
      <p:cViewPr varScale="1">
        <p:scale>
          <a:sx n="164" d="100"/>
          <a:sy n="164" d="100"/>
        </p:scale>
        <p:origin x="3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Sidra-Home\Users\Presentation\MEC24\Chart%20in%20PO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idra-Home\Users\Presentation\MEC24\Chart%20in%20POC.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Sidra-Home\Users\Presentation\MEC24\Chart%20in%20POC.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89366765289497E-2"/>
          <c:y val="6.4725236117138887E-2"/>
          <c:w val="0.82095323093873118"/>
          <c:h val="0.64046928198369979"/>
        </c:manualLayout>
      </c:layout>
      <c:barChart>
        <c:barDir val="col"/>
        <c:grouping val="clustered"/>
        <c:varyColors val="0"/>
        <c:ser>
          <c:idx val="0"/>
          <c:order val="0"/>
          <c:tx>
            <c:strRef>
              <c:f>'sheet '!$A$2</c:f>
              <c:strCache>
                <c:ptCount val="1"/>
                <c:pt idx="0">
                  <c:v>Reported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Q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'!$B$1:$P$1</c:f>
              <c:strCache>
                <c:ptCount val="15"/>
                <c:pt idx="0">
                  <c:v>Pediatirc ED</c:v>
                </c:pt>
                <c:pt idx="1">
                  <c:v>Complex Medical</c:v>
                </c:pt>
                <c:pt idx="2">
                  <c:v>Surgical ward</c:v>
                </c:pt>
                <c:pt idx="3">
                  <c:v>Neonatal intensive</c:v>
                </c:pt>
                <c:pt idx="4">
                  <c:v>Medical</c:v>
                </c:pt>
                <c:pt idx="5">
                  <c:v>Nephrology</c:v>
                </c:pt>
                <c:pt idx="6">
                  <c:v>Neonatal surgical</c:v>
                </c:pt>
                <c:pt idx="7">
                  <c:v>Cath Lab</c:v>
                </c:pt>
                <c:pt idx="8">
                  <c:v>Pediatric Intensive</c:v>
                </c:pt>
                <c:pt idx="9">
                  <c:v>Hematology</c:v>
                </c:pt>
                <c:pt idx="10">
                  <c:v>Neurology</c:v>
                </c:pt>
                <c:pt idx="11">
                  <c:v>Postpartum</c:v>
                </c:pt>
                <c:pt idx="12">
                  <c:v>Oncology</c:v>
                </c:pt>
                <c:pt idx="13">
                  <c:v>Day surgical</c:v>
                </c:pt>
                <c:pt idx="14">
                  <c:v>Day Procedure</c:v>
                </c:pt>
              </c:strCache>
            </c:strRef>
          </c:cat>
          <c:val>
            <c:numRef>
              <c:f>'sheet '!$B$2:$P$2</c:f>
              <c:numCache>
                <c:formatCode>General</c:formatCode>
                <c:ptCount val="15"/>
                <c:pt idx="0">
                  <c:v>784</c:v>
                </c:pt>
                <c:pt idx="1">
                  <c:v>144</c:v>
                </c:pt>
                <c:pt idx="2">
                  <c:v>5</c:v>
                </c:pt>
                <c:pt idx="3">
                  <c:v>29</c:v>
                </c:pt>
                <c:pt idx="4">
                  <c:v>28</c:v>
                </c:pt>
                <c:pt idx="5">
                  <c:v>21</c:v>
                </c:pt>
                <c:pt idx="6">
                  <c:v>261</c:v>
                </c:pt>
                <c:pt idx="7">
                  <c:v>1</c:v>
                </c:pt>
                <c:pt idx="8">
                  <c:v>208</c:v>
                </c:pt>
                <c:pt idx="9">
                  <c:v>4</c:v>
                </c:pt>
                <c:pt idx="10">
                  <c:v>2</c:v>
                </c:pt>
                <c:pt idx="11">
                  <c:v>3</c:v>
                </c:pt>
                <c:pt idx="12">
                  <c:v>0</c:v>
                </c:pt>
                <c:pt idx="13">
                  <c:v>0</c:v>
                </c:pt>
                <c:pt idx="14">
                  <c:v>0</c:v>
                </c:pt>
              </c:numCache>
            </c:numRef>
          </c:val>
          <c:extLst>
            <c:ext xmlns:c16="http://schemas.microsoft.com/office/drawing/2014/chart" uri="{C3380CC4-5D6E-409C-BE32-E72D297353CC}">
              <c16:uniqueId val="{00000000-E51C-4F4E-B968-D698BA94E49E}"/>
            </c:ext>
          </c:extLst>
        </c:ser>
        <c:ser>
          <c:idx val="1"/>
          <c:order val="1"/>
          <c:tx>
            <c:strRef>
              <c:f>'sheet '!$A$3</c:f>
              <c:strCache>
                <c:ptCount val="1"/>
                <c:pt idx="0">
                  <c:v>Performed</c:v>
                </c:pt>
              </c:strCache>
            </c:strRef>
          </c:tx>
          <c:spPr>
            <a:solidFill>
              <a:schemeClr val="accent2"/>
            </a:solidFill>
            <a:ln>
              <a:noFill/>
            </a:ln>
            <a:effectLst/>
          </c:spPr>
          <c:invertIfNegative val="0"/>
          <c:dLbls>
            <c:dLbl>
              <c:idx val="3"/>
              <c:layout>
                <c:manualLayout>
                  <c:x val="-3.5684908121749467E-17"/>
                  <c:y val="-1.11386475096997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1C-4F4E-B968-D698BA94E49E}"/>
                </c:ext>
              </c:extLst>
            </c:dLbl>
            <c:dLbl>
              <c:idx val="4"/>
              <c:layout>
                <c:manualLayout>
                  <c:x val="0"/>
                  <c:y val="1.0921144817056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1C-4F4E-B968-D698BA94E49E}"/>
                </c:ext>
              </c:extLst>
            </c:dLbl>
            <c:dLbl>
              <c:idx val="5"/>
              <c:layout>
                <c:manualLayout>
                  <c:x val="5.8394160583941602E-3"/>
                  <c:y val="2.156664679863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1C-4F4E-B968-D698BA94E49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Q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'!$B$1:$P$1</c:f>
              <c:strCache>
                <c:ptCount val="15"/>
                <c:pt idx="0">
                  <c:v>Pediatirc ED</c:v>
                </c:pt>
                <c:pt idx="1">
                  <c:v>Complex Medical</c:v>
                </c:pt>
                <c:pt idx="2">
                  <c:v>Surgical ward</c:v>
                </c:pt>
                <c:pt idx="3">
                  <c:v>Neonatal intensive</c:v>
                </c:pt>
                <c:pt idx="4">
                  <c:v>Medical</c:v>
                </c:pt>
                <c:pt idx="5">
                  <c:v>Nephrology</c:v>
                </c:pt>
                <c:pt idx="6">
                  <c:v>Neonatal surgical</c:v>
                </c:pt>
                <c:pt idx="7">
                  <c:v>Cath Lab</c:v>
                </c:pt>
                <c:pt idx="8">
                  <c:v>Pediatric Intensive</c:v>
                </c:pt>
                <c:pt idx="9">
                  <c:v>Hematology</c:v>
                </c:pt>
                <c:pt idx="10">
                  <c:v>Neurology</c:v>
                </c:pt>
                <c:pt idx="11">
                  <c:v>Postpartum</c:v>
                </c:pt>
                <c:pt idx="12">
                  <c:v>Oncology</c:v>
                </c:pt>
                <c:pt idx="13">
                  <c:v>Day surgical</c:v>
                </c:pt>
                <c:pt idx="14">
                  <c:v>Day Procedure</c:v>
                </c:pt>
              </c:strCache>
            </c:strRef>
          </c:cat>
          <c:val>
            <c:numRef>
              <c:f>'sheet '!$B$3:$P$3</c:f>
              <c:numCache>
                <c:formatCode>General</c:formatCode>
                <c:ptCount val="15"/>
                <c:pt idx="0">
                  <c:v>1489</c:v>
                </c:pt>
                <c:pt idx="1">
                  <c:v>358</c:v>
                </c:pt>
                <c:pt idx="2">
                  <c:v>17</c:v>
                </c:pt>
                <c:pt idx="3">
                  <c:v>127</c:v>
                </c:pt>
                <c:pt idx="4">
                  <c:v>133</c:v>
                </c:pt>
                <c:pt idx="5">
                  <c:v>102</c:v>
                </c:pt>
                <c:pt idx="6">
                  <c:v>1299</c:v>
                </c:pt>
                <c:pt idx="7">
                  <c:v>8</c:v>
                </c:pt>
                <c:pt idx="8">
                  <c:v>1269</c:v>
                </c:pt>
                <c:pt idx="9">
                  <c:v>62</c:v>
                </c:pt>
                <c:pt idx="10">
                  <c:v>38</c:v>
                </c:pt>
                <c:pt idx="11">
                  <c:v>130</c:v>
                </c:pt>
                <c:pt idx="12">
                  <c:v>2</c:v>
                </c:pt>
                <c:pt idx="13">
                  <c:v>28</c:v>
                </c:pt>
                <c:pt idx="14">
                  <c:v>1</c:v>
                </c:pt>
              </c:numCache>
            </c:numRef>
          </c:val>
          <c:extLst>
            <c:ext xmlns:c16="http://schemas.microsoft.com/office/drawing/2014/chart" uri="{C3380CC4-5D6E-409C-BE32-E72D297353CC}">
              <c16:uniqueId val="{00000004-E51C-4F4E-B968-D698BA94E49E}"/>
            </c:ext>
          </c:extLst>
        </c:ser>
        <c:dLbls>
          <c:showLegendKey val="0"/>
          <c:showVal val="1"/>
          <c:showCatName val="0"/>
          <c:showSerName val="0"/>
          <c:showPercent val="0"/>
          <c:showBubbleSize val="0"/>
        </c:dLbls>
        <c:gapWidth val="219"/>
        <c:overlap val="-27"/>
        <c:axId val="190892975"/>
        <c:axId val="190882575"/>
      </c:barChart>
      <c:lineChart>
        <c:grouping val="stacked"/>
        <c:varyColors val="0"/>
        <c:ser>
          <c:idx val="2"/>
          <c:order val="2"/>
          <c:tx>
            <c:strRef>
              <c:f>'sheet '!$A$4</c:f>
              <c:strCache>
                <c:ptCount val="1"/>
                <c:pt idx="0">
                  <c:v>Percentage</c:v>
                </c:pt>
              </c:strCache>
            </c:strRef>
          </c:tx>
          <c:spPr>
            <a:ln w="28575" cap="rnd">
              <a:solidFill>
                <a:srgbClr val="C00000"/>
              </a:solidFill>
              <a:round/>
            </a:ln>
            <a:effectLst/>
          </c:spPr>
          <c:marker>
            <c:symbol val="circle"/>
            <c:size val="5"/>
            <c:spPr>
              <a:solidFill>
                <a:schemeClr val="accent3"/>
              </a:solidFill>
              <a:ln w="9525">
                <a:solidFill>
                  <a:srgbClr val="C00000"/>
                </a:solidFill>
              </a:ln>
              <a:effectLst/>
            </c:spPr>
          </c:marker>
          <c:dLbls>
            <c:dLbl>
              <c:idx val="5"/>
              <c:layout>
                <c:manualLayout>
                  <c:x val="-2.977611740138322E-2"/>
                  <c:y val="-0.1684725664272046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1C-4F4E-B968-D698BA94E49E}"/>
                </c:ext>
              </c:extLst>
            </c:dLbl>
            <c:dLbl>
              <c:idx val="6"/>
              <c:layout>
                <c:manualLayout>
                  <c:x val="-3.5202023104776207E-2"/>
                  <c:y val="-0.1897209064006441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1C-4F4E-B968-D698BA94E49E}"/>
                </c:ext>
              </c:extLst>
            </c:dLbl>
            <c:dLbl>
              <c:idx val="12"/>
              <c:layout>
                <c:manualLayout>
                  <c:x val="-3.1722589420847942E-2"/>
                  <c:y val="-0.1525363114471248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1C-4F4E-B968-D698BA94E49E}"/>
                </c:ext>
              </c:extLst>
            </c:dLbl>
            <c:dLbl>
              <c:idx val="13"/>
              <c:layout>
                <c:manualLayout>
                  <c:x val="-2.977611740138322E-2"/>
                  <c:y val="-0.1525363114471248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51C-4F4E-B968-D698BA94E49E}"/>
                </c:ext>
              </c:extLst>
            </c:dLbl>
            <c:dLbl>
              <c:idx val="14"/>
              <c:layout>
                <c:manualLayout>
                  <c:x val="-2.977611740138322E-2"/>
                  <c:y val="-0.1684725664272045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51C-4F4E-B968-D698BA94E49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Q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'!$B$1:$P$1</c:f>
              <c:strCache>
                <c:ptCount val="15"/>
                <c:pt idx="0">
                  <c:v>Pediatirc ED</c:v>
                </c:pt>
                <c:pt idx="1">
                  <c:v>Complex Medical</c:v>
                </c:pt>
                <c:pt idx="2">
                  <c:v>Surgical ward</c:v>
                </c:pt>
                <c:pt idx="3">
                  <c:v>Neonatal intensive</c:v>
                </c:pt>
                <c:pt idx="4">
                  <c:v>Medical</c:v>
                </c:pt>
                <c:pt idx="5">
                  <c:v>Nephrology</c:v>
                </c:pt>
                <c:pt idx="6">
                  <c:v>Neonatal surgical</c:v>
                </c:pt>
                <c:pt idx="7">
                  <c:v>Cath Lab</c:v>
                </c:pt>
                <c:pt idx="8">
                  <c:v>Pediatric Intensive</c:v>
                </c:pt>
                <c:pt idx="9">
                  <c:v>Hematology</c:v>
                </c:pt>
                <c:pt idx="10">
                  <c:v>Neurology</c:v>
                </c:pt>
                <c:pt idx="11">
                  <c:v>Postpartum</c:v>
                </c:pt>
                <c:pt idx="12">
                  <c:v>Oncology</c:v>
                </c:pt>
                <c:pt idx="13">
                  <c:v>Day surgical</c:v>
                </c:pt>
                <c:pt idx="14">
                  <c:v>Day Procedure</c:v>
                </c:pt>
              </c:strCache>
            </c:strRef>
          </c:cat>
          <c:val>
            <c:numRef>
              <c:f>'sheet '!$B$4:$P$4</c:f>
              <c:numCache>
                <c:formatCode>0%</c:formatCode>
                <c:ptCount val="15"/>
                <c:pt idx="0">
                  <c:v>0.53</c:v>
                </c:pt>
                <c:pt idx="1">
                  <c:v>0.4</c:v>
                </c:pt>
                <c:pt idx="2">
                  <c:v>0.28999999999999998</c:v>
                </c:pt>
                <c:pt idx="3">
                  <c:v>0.23</c:v>
                </c:pt>
                <c:pt idx="4">
                  <c:v>0.21</c:v>
                </c:pt>
                <c:pt idx="5">
                  <c:v>0.02</c:v>
                </c:pt>
                <c:pt idx="6">
                  <c:v>0.2</c:v>
                </c:pt>
                <c:pt idx="7">
                  <c:v>0.13</c:v>
                </c:pt>
                <c:pt idx="8">
                  <c:v>0.1</c:v>
                </c:pt>
                <c:pt idx="9">
                  <c:v>0.06</c:v>
                </c:pt>
                <c:pt idx="10">
                  <c:v>0.05</c:v>
                </c:pt>
                <c:pt idx="11">
                  <c:v>0.02</c:v>
                </c:pt>
                <c:pt idx="12">
                  <c:v>0</c:v>
                </c:pt>
                <c:pt idx="13">
                  <c:v>0</c:v>
                </c:pt>
                <c:pt idx="14">
                  <c:v>0</c:v>
                </c:pt>
              </c:numCache>
            </c:numRef>
          </c:val>
          <c:smooth val="0"/>
          <c:extLst>
            <c:ext xmlns:c16="http://schemas.microsoft.com/office/drawing/2014/chart" uri="{C3380CC4-5D6E-409C-BE32-E72D297353CC}">
              <c16:uniqueId val="{0000000A-E51C-4F4E-B968-D698BA94E49E}"/>
            </c:ext>
          </c:extLst>
        </c:ser>
        <c:dLbls>
          <c:showLegendKey val="0"/>
          <c:showVal val="1"/>
          <c:showCatName val="0"/>
          <c:showSerName val="0"/>
          <c:showPercent val="0"/>
          <c:showBubbleSize val="0"/>
        </c:dLbls>
        <c:marker val="1"/>
        <c:smooth val="0"/>
        <c:axId val="190883407"/>
        <c:axId val="190882991"/>
      </c:lineChart>
      <c:catAx>
        <c:axId val="1908929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Medical Units</a:t>
                </a:r>
              </a:p>
            </c:rich>
          </c:tx>
          <c:layout>
            <c:manualLayout>
              <c:xMode val="edge"/>
              <c:yMode val="edge"/>
              <c:x val="0.20980630000587269"/>
              <c:y val="0.919509480545207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QA"/>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QA"/>
          </a:p>
        </c:txPr>
        <c:crossAx val="190882575"/>
        <c:crosses val="autoZero"/>
        <c:auto val="1"/>
        <c:lblAlgn val="ctr"/>
        <c:lblOffset val="100"/>
        <c:noMultiLvlLbl val="0"/>
      </c:catAx>
      <c:valAx>
        <c:axId val="19088257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Absolute Numbers</a:t>
                </a:r>
              </a:p>
            </c:rich>
          </c:tx>
          <c:layout>
            <c:manualLayout>
              <c:xMode val="edge"/>
              <c:yMode val="edge"/>
              <c:x val="1.410302425859066E-2"/>
              <c:y val="0.279009848163153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Q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QA"/>
          </a:p>
        </c:txPr>
        <c:crossAx val="190892975"/>
        <c:crosses val="autoZero"/>
        <c:crossBetween val="between"/>
      </c:valAx>
      <c:valAx>
        <c:axId val="19088299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Percentage</a:t>
                </a:r>
              </a:p>
            </c:rich>
          </c:tx>
          <c:layout>
            <c:manualLayout>
              <c:xMode val="edge"/>
              <c:yMode val="edge"/>
              <c:x val="0.96288241246219719"/>
              <c:y val="0.327471093492329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QA"/>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QA"/>
          </a:p>
        </c:txPr>
        <c:crossAx val="190883407"/>
        <c:crosses val="max"/>
        <c:crossBetween val="between"/>
      </c:valAx>
      <c:catAx>
        <c:axId val="190883407"/>
        <c:scaling>
          <c:orientation val="minMax"/>
        </c:scaling>
        <c:delete val="1"/>
        <c:axPos val="b"/>
        <c:numFmt formatCode="General" sourceLinked="1"/>
        <c:majorTickMark val="none"/>
        <c:minorTickMark val="none"/>
        <c:tickLblPos val="nextTo"/>
        <c:crossAx val="190882991"/>
        <c:crosses val="autoZero"/>
        <c:auto val="1"/>
        <c:lblAlgn val="ctr"/>
        <c:lblOffset val="100"/>
        <c:noMultiLvlLbl val="0"/>
      </c:catAx>
      <c:spPr>
        <a:noFill/>
        <a:ln>
          <a:noFill/>
        </a:ln>
        <a:effectLst/>
      </c:spPr>
    </c:plotArea>
    <c:legend>
      <c:legendPos val="b"/>
      <c:layout>
        <c:manualLayout>
          <c:xMode val="edge"/>
          <c:yMode val="edge"/>
          <c:x val="0.49708990945282111"/>
          <c:y val="0.92715424244435563"/>
          <c:w val="0.49679399958477499"/>
          <c:h val="6.30816367077621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QA"/>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Q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24370564790508E-2"/>
          <c:y val="5.8666666666666666E-2"/>
          <c:w val="0.88114723437348108"/>
          <c:h val="0.710515065616798"/>
        </c:manualLayout>
      </c:layout>
      <c:lineChart>
        <c:grouping val="standard"/>
        <c:varyColors val="0"/>
        <c:ser>
          <c:idx val="0"/>
          <c:order val="0"/>
          <c:tx>
            <c:strRef>
              <c:f>'POC compliance '!$D$22</c:f>
              <c:strCache>
                <c:ptCount val="1"/>
                <c:pt idx="0">
                  <c:v>complinace %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QA"/>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'POC compliance '!$C$23:$C$30</c:f>
              <c:numCache>
                <c:formatCode>mmm\-yy</c:formatCode>
                <c:ptCount val="8"/>
                <c:pt idx="0">
                  <c:v>44958</c:v>
                </c:pt>
                <c:pt idx="1">
                  <c:v>44986</c:v>
                </c:pt>
                <c:pt idx="2">
                  <c:v>45017</c:v>
                </c:pt>
                <c:pt idx="3">
                  <c:v>45047</c:v>
                </c:pt>
                <c:pt idx="4">
                  <c:v>45078</c:v>
                </c:pt>
                <c:pt idx="5">
                  <c:v>45108</c:v>
                </c:pt>
                <c:pt idx="6">
                  <c:v>45139</c:v>
                </c:pt>
                <c:pt idx="7">
                  <c:v>45170</c:v>
                </c:pt>
              </c:numCache>
            </c:numRef>
          </c:cat>
          <c:val>
            <c:numRef>
              <c:f>'POC compliance '!$D$23:$D$30</c:f>
              <c:numCache>
                <c:formatCode>0%</c:formatCode>
                <c:ptCount val="8"/>
                <c:pt idx="0">
                  <c:v>0.35</c:v>
                </c:pt>
                <c:pt idx="1">
                  <c:v>0.49199999999999999</c:v>
                </c:pt>
                <c:pt idx="2">
                  <c:v>0.53700000000000003</c:v>
                </c:pt>
                <c:pt idx="3">
                  <c:v>0.5</c:v>
                </c:pt>
                <c:pt idx="4">
                  <c:v>0.50700000000000001</c:v>
                </c:pt>
                <c:pt idx="5">
                  <c:v>0.61299999999999999</c:v>
                </c:pt>
                <c:pt idx="6">
                  <c:v>0.61899999999999999</c:v>
                </c:pt>
                <c:pt idx="7">
                  <c:v>0.74199999999999999</c:v>
                </c:pt>
              </c:numCache>
            </c:numRef>
          </c:val>
          <c:smooth val="0"/>
          <c:extLst>
            <c:ext xmlns:c16="http://schemas.microsoft.com/office/drawing/2014/chart" uri="{C3380CC4-5D6E-409C-BE32-E72D297353CC}">
              <c16:uniqueId val="{00000000-086D-4116-BA6E-EFB01A175696}"/>
            </c:ext>
          </c:extLst>
        </c:ser>
        <c:ser>
          <c:idx val="1"/>
          <c:order val="1"/>
          <c:tx>
            <c:strRef>
              <c:f>'POC compliance '!$E$22</c:f>
              <c:strCache>
                <c:ptCount val="1"/>
                <c:pt idx="0">
                  <c:v>Target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QA"/>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'POC compliance '!$C$23:$C$30</c:f>
              <c:numCache>
                <c:formatCode>mmm\-yy</c:formatCode>
                <c:ptCount val="8"/>
                <c:pt idx="0">
                  <c:v>44958</c:v>
                </c:pt>
                <c:pt idx="1">
                  <c:v>44986</c:v>
                </c:pt>
                <c:pt idx="2">
                  <c:v>45017</c:v>
                </c:pt>
                <c:pt idx="3">
                  <c:v>45047</c:v>
                </c:pt>
                <c:pt idx="4">
                  <c:v>45078</c:v>
                </c:pt>
                <c:pt idx="5">
                  <c:v>45108</c:v>
                </c:pt>
                <c:pt idx="6">
                  <c:v>45139</c:v>
                </c:pt>
                <c:pt idx="7">
                  <c:v>45170</c:v>
                </c:pt>
              </c:numCache>
            </c:numRef>
          </c:cat>
          <c:val>
            <c:numRef>
              <c:f>'POC compliance '!$E$23:$E$30</c:f>
              <c:numCache>
                <c:formatCode>0%</c:formatCode>
                <c:ptCount val="8"/>
                <c:pt idx="0">
                  <c:v>0.9</c:v>
                </c:pt>
                <c:pt idx="1">
                  <c:v>0.9</c:v>
                </c:pt>
                <c:pt idx="2">
                  <c:v>0.9</c:v>
                </c:pt>
                <c:pt idx="3">
                  <c:v>0.9</c:v>
                </c:pt>
                <c:pt idx="4">
                  <c:v>0.9</c:v>
                </c:pt>
                <c:pt idx="5">
                  <c:v>0.9</c:v>
                </c:pt>
                <c:pt idx="6">
                  <c:v>0.9</c:v>
                </c:pt>
                <c:pt idx="7">
                  <c:v>0.9</c:v>
                </c:pt>
              </c:numCache>
            </c:numRef>
          </c:val>
          <c:smooth val="0"/>
          <c:extLst>
            <c:ext xmlns:c16="http://schemas.microsoft.com/office/drawing/2014/chart" uri="{C3380CC4-5D6E-409C-BE32-E72D297353CC}">
              <c16:uniqueId val="{00000001-086D-4116-BA6E-EFB01A175696}"/>
            </c:ext>
          </c:extLst>
        </c:ser>
        <c:ser>
          <c:idx val="2"/>
          <c:order val="2"/>
          <c:tx>
            <c:strRef>
              <c:f>'POC compliance '!$F$22</c:f>
              <c:strCache>
                <c:ptCount val="1"/>
                <c:pt idx="0">
                  <c:v>Mean</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2-086D-4116-BA6E-EFB01A175696}"/>
                </c:ext>
              </c:extLst>
            </c:dLbl>
            <c:dLbl>
              <c:idx val="3"/>
              <c:delete val="1"/>
              <c:extLst>
                <c:ext xmlns:c15="http://schemas.microsoft.com/office/drawing/2012/chart" uri="{CE6537A1-D6FC-4f65-9D91-7224C49458BB}"/>
                <c:ext xmlns:c16="http://schemas.microsoft.com/office/drawing/2014/chart" uri="{C3380CC4-5D6E-409C-BE32-E72D297353CC}">
                  <c16:uniqueId val="{00000003-086D-4116-BA6E-EFB01A175696}"/>
                </c:ext>
              </c:extLst>
            </c:dLbl>
            <c:dLbl>
              <c:idx val="5"/>
              <c:delete val="1"/>
              <c:extLst>
                <c:ext xmlns:c15="http://schemas.microsoft.com/office/drawing/2012/chart" uri="{CE6537A1-D6FC-4f65-9D91-7224C49458BB}"/>
                <c:ext xmlns:c16="http://schemas.microsoft.com/office/drawing/2014/chart" uri="{C3380CC4-5D6E-409C-BE32-E72D297353CC}">
                  <c16:uniqueId val="{00000004-086D-4116-BA6E-EFB01A175696}"/>
                </c:ext>
              </c:extLst>
            </c:dLbl>
            <c:dLbl>
              <c:idx val="6"/>
              <c:delete val="1"/>
              <c:extLst>
                <c:ext xmlns:c15="http://schemas.microsoft.com/office/drawing/2012/chart" uri="{CE6537A1-D6FC-4f65-9D91-7224C49458BB}"/>
                <c:ext xmlns:c16="http://schemas.microsoft.com/office/drawing/2014/chart" uri="{C3380CC4-5D6E-409C-BE32-E72D297353CC}">
                  <c16:uniqueId val="{00000005-086D-4116-BA6E-EFB01A17569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QA"/>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'POC compliance '!$C$23:$C$30</c:f>
              <c:numCache>
                <c:formatCode>mmm\-yy</c:formatCode>
                <c:ptCount val="8"/>
                <c:pt idx="0">
                  <c:v>44958</c:v>
                </c:pt>
                <c:pt idx="1">
                  <c:v>44986</c:v>
                </c:pt>
                <c:pt idx="2">
                  <c:v>45017</c:v>
                </c:pt>
                <c:pt idx="3">
                  <c:v>45047</c:v>
                </c:pt>
                <c:pt idx="4">
                  <c:v>45078</c:v>
                </c:pt>
                <c:pt idx="5">
                  <c:v>45108</c:v>
                </c:pt>
                <c:pt idx="6">
                  <c:v>45139</c:v>
                </c:pt>
                <c:pt idx="7">
                  <c:v>45170</c:v>
                </c:pt>
              </c:numCache>
            </c:numRef>
          </c:cat>
          <c:val>
            <c:numRef>
              <c:f>'POC compliance '!$F$23:$F$30</c:f>
              <c:numCache>
                <c:formatCode>0%</c:formatCode>
                <c:ptCount val="8"/>
                <c:pt idx="0">
                  <c:v>0.54933333333333334</c:v>
                </c:pt>
                <c:pt idx="1">
                  <c:v>0.55000000000000004</c:v>
                </c:pt>
                <c:pt idx="2">
                  <c:v>0.55000000000000004</c:v>
                </c:pt>
                <c:pt idx="3">
                  <c:v>0.55000000000000004</c:v>
                </c:pt>
                <c:pt idx="4">
                  <c:v>0.55000000000000004</c:v>
                </c:pt>
                <c:pt idx="5">
                  <c:v>0.55000000000000004</c:v>
                </c:pt>
                <c:pt idx="6">
                  <c:v>0.55000000000000004</c:v>
                </c:pt>
                <c:pt idx="7">
                  <c:v>0.55000000000000004</c:v>
                </c:pt>
              </c:numCache>
            </c:numRef>
          </c:val>
          <c:smooth val="0"/>
          <c:extLst>
            <c:ext xmlns:c16="http://schemas.microsoft.com/office/drawing/2014/chart" uri="{C3380CC4-5D6E-409C-BE32-E72D297353CC}">
              <c16:uniqueId val="{00000006-086D-4116-BA6E-EFB01A175696}"/>
            </c:ext>
          </c:extLst>
        </c:ser>
        <c:dLbls>
          <c:showLegendKey val="0"/>
          <c:showVal val="0"/>
          <c:showCatName val="0"/>
          <c:showSerName val="0"/>
          <c:showPercent val="0"/>
          <c:showBubbleSize val="0"/>
        </c:dLbls>
        <c:marker val="1"/>
        <c:smooth val="0"/>
        <c:axId val="846113935"/>
        <c:axId val="846118511"/>
      </c:lineChart>
      <c:dateAx>
        <c:axId val="84611393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Month</a:t>
                </a:r>
                <a:r>
                  <a:rPr lang="en-US" b="1" baseline="0"/>
                  <a:t> and Year</a:t>
                </a:r>
                <a:endParaRPr lang="en-US" b="1"/>
              </a:p>
            </c:rich>
          </c:tx>
          <c:layout>
            <c:manualLayout>
              <c:xMode val="edge"/>
              <c:yMode val="edge"/>
              <c:x val="0.46637441430932247"/>
              <c:y val="0.844905826771653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QA"/>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QA"/>
          </a:p>
        </c:txPr>
        <c:crossAx val="846118511"/>
        <c:crosses val="autoZero"/>
        <c:auto val="1"/>
        <c:lblOffset val="100"/>
        <c:baseTimeUnit val="months"/>
      </c:dateAx>
      <c:valAx>
        <c:axId val="846118511"/>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b="1"/>
                  <a:t>Percentage</a:t>
                </a:r>
              </a:p>
            </c:rich>
          </c:tx>
          <c:layout>
            <c:manualLayout>
              <c:xMode val="edge"/>
              <c:yMode val="edge"/>
              <c:x val="1.2286419753086421E-2"/>
              <c:y val="0.2565774278215223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QA"/>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QA"/>
          </a:p>
        </c:txPr>
        <c:crossAx val="846113935"/>
        <c:crosses val="autoZero"/>
        <c:crossBetween val="between"/>
      </c:valAx>
      <c:spPr>
        <a:noFill/>
        <a:ln>
          <a:noFill/>
        </a:ln>
        <a:effectLst/>
      </c:spPr>
    </c:plotArea>
    <c:legend>
      <c:legendPos val="b"/>
      <c:layout>
        <c:manualLayout>
          <c:xMode val="edge"/>
          <c:yMode val="edge"/>
          <c:x val="0.29945430154564012"/>
          <c:y val="0.92599937007874011"/>
          <c:w val="0.40109139690871976"/>
          <c:h val="6.86672965879265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Q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chemeClr val="bg2"/>
      </a:solidFill>
      <a:round/>
    </a:ln>
    <a:effectLst/>
  </c:spPr>
  <c:txPr>
    <a:bodyPr/>
    <a:lstStyle/>
    <a:p>
      <a:pPr>
        <a:defRPr/>
      </a:pPr>
      <a:endParaRPr lang="en-QA"/>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68903970036156E-2"/>
          <c:y val="5.8666666666666666E-2"/>
          <c:w val="0.91090270774501636"/>
          <c:h val="0.710515065616798"/>
        </c:manualLayout>
      </c:layout>
      <c:lineChart>
        <c:grouping val="standard"/>
        <c:varyColors val="0"/>
        <c:ser>
          <c:idx val="0"/>
          <c:order val="0"/>
          <c:tx>
            <c:strRef>
              <c:f>'POC compliance '!$D$22</c:f>
              <c:strCache>
                <c:ptCount val="1"/>
                <c:pt idx="0">
                  <c:v>complinace %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QA"/>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'POC compliance '!$C$23:$C$34</c:f>
              <c:numCache>
                <c:formatCode>mmm\-yy</c:formatCode>
                <c:ptCount val="12"/>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numCache>
            </c:numRef>
          </c:cat>
          <c:val>
            <c:numRef>
              <c:f>'POC compliance '!$D$23:$D$34</c:f>
              <c:numCache>
                <c:formatCode>0%</c:formatCode>
                <c:ptCount val="12"/>
                <c:pt idx="0">
                  <c:v>0.35</c:v>
                </c:pt>
                <c:pt idx="1">
                  <c:v>0.49199999999999999</c:v>
                </c:pt>
                <c:pt idx="2">
                  <c:v>0.53700000000000003</c:v>
                </c:pt>
                <c:pt idx="3">
                  <c:v>0.5</c:v>
                </c:pt>
                <c:pt idx="4">
                  <c:v>0.50700000000000001</c:v>
                </c:pt>
                <c:pt idx="5">
                  <c:v>0.61299999999999999</c:v>
                </c:pt>
                <c:pt idx="6">
                  <c:v>0.61899999999999999</c:v>
                </c:pt>
                <c:pt idx="7">
                  <c:v>0.74199999999999999</c:v>
                </c:pt>
                <c:pt idx="8">
                  <c:v>0.64400000000000002</c:v>
                </c:pt>
                <c:pt idx="9">
                  <c:v>0.496</c:v>
                </c:pt>
                <c:pt idx="10">
                  <c:v>0.56000000000000005</c:v>
                </c:pt>
                <c:pt idx="11">
                  <c:v>0.53200000000000003</c:v>
                </c:pt>
              </c:numCache>
            </c:numRef>
          </c:val>
          <c:smooth val="0"/>
          <c:extLst>
            <c:ext xmlns:c16="http://schemas.microsoft.com/office/drawing/2014/chart" uri="{C3380CC4-5D6E-409C-BE32-E72D297353CC}">
              <c16:uniqueId val="{00000000-65D3-4697-89DF-C776E43BDE2B}"/>
            </c:ext>
          </c:extLst>
        </c:ser>
        <c:ser>
          <c:idx val="1"/>
          <c:order val="1"/>
          <c:tx>
            <c:strRef>
              <c:f>'POC compliance '!$E$22</c:f>
              <c:strCache>
                <c:ptCount val="1"/>
                <c:pt idx="0">
                  <c:v>Target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QA"/>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'POC compliance '!$C$23:$C$34</c:f>
              <c:numCache>
                <c:formatCode>mmm\-yy</c:formatCode>
                <c:ptCount val="12"/>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numCache>
            </c:numRef>
          </c:cat>
          <c:val>
            <c:numRef>
              <c:f>'POC compliance '!$E$23:$E$34</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65D3-4697-89DF-C776E43BDE2B}"/>
            </c:ext>
          </c:extLst>
        </c:ser>
        <c:ser>
          <c:idx val="2"/>
          <c:order val="2"/>
          <c:tx>
            <c:strRef>
              <c:f>'POC compliance '!$F$22</c:f>
              <c:strCache>
                <c:ptCount val="1"/>
                <c:pt idx="0">
                  <c:v>Mean</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2-65D3-4697-89DF-C776E43BDE2B}"/>
                </c:ext>
              </c:extLst>
            </c:dLbl>
            <c:dLbl>
              <c:idx val="3"/>
              <c:delete val="1"/>
              <c:extLst>
                <c:ext xmlns:c15="http://schemas.microsoft.com/office/drawing/2012/chart" uri="{CE6537A1-D6FC-4f65-9D91-7224C49458BB}"/>
                <c:ext xmlns:c16="http://schemas.microsoft.com/office/drawing/2014/chart" uri="{C3380CC4-5D6E-409C-BE32-E72D297353CC}">
                  <c16:uniqueId val="{00000003-65D3-4697-89DF-C776E43BDE2B}"/>
                </c:ext>
              </c:extLst>
            </c:dLbl>
            <c:dLbl>
              <c:idx val="5"/>
              <c:delete val="1"/>
              <c:extLst>
                <c:ext xmlns:c15="http://schemas.microsoft.com/office/drawing/2012/chart" uri="{CE6537A1-D6FC-4f65-9D91-7224C49458BB}"/>
                <c:ext xmlns:c16="http://schemas.microsoft.com/office/drawing/2014/chart" uri="{C3380CC4-5D6E-409C-BE32-E72D297353CC}">
                  <c16:uniqueId val="{00000004-65D3-4697-89DF-C776E43BDE2B}"/>
                </c:ext>
              </c:extLst>
            </c:dLbl>
            <c:dLbl>
              <c:idx val="6"/>
              <c:delete val="1"/>
              <c:extLst>
                <c:ext xmlns:c15="http://schemas.microsoft.com/office/drawing/2012/chart" uri="{CE6537A1-D6FC-4f65-9D91-7224C49458BB}"/>
                <c:ext xmlns:c16="http://schemas.microsoft.com/office/drawing/2014/chart" uri="{C3380CC4-5D6E-409C-BE32-E72D297353CC}">
                  <c16:uniqueId val="{00000005-65D3-4697-89DF-C776E43BDE2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QA"/>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'POC compliance '!$C$23:$C$34</c:f>
              <c:numCache>
                <c:formatCode>mmm\-yy</c:formatCode>
                <c:ptCount val="12"/>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numCache>
            </c:numRef>
          </c:cat>
          <c:val>
            <c:numRef>
              <c:f>'POC compliance '!$F$23:$F$34</c:f>
              <c:numCache>
                <c:formatCode>0%</c:formatCode>
                <c:ptCount val="12"/>
                <c:pt idx="0">
                  <c:v>0.54933333333333334</c:v>
                </c:pt>
                <c:pt idx="1">
                  <c:v>0.55000000000000004</c:v>
                </c:pt>
                <c:pt idx="2">
                  <c:v>0.55000000000000004</c:v>
                </c:pt>
                <c:pt idx="3">
                  <c:v>0.55000000000000004</c:v>
                </c:pt>
                <c:pt idx="4">
                  <c:v>0.55000000000000004</c:v>
                </c:pt>
                <c:pt idx="5">
                  <c:v>0.55000000000000004</c:v>
                </c:pt>
                <c:pt idx="6">
                  <c:v>0.55000000000000004</c:v>
                </c:pt>
                <c:pt idx="7">
                  <c:v>0.55000000000000004</c:v>
                </c:pt>
                <c:pt idx="8">
                  <c:v>0.55000000000000004</c:v>
                </c:pt>
                <c:pt idx="9">
                  <c:v>0.55000000000000004</c:v>
                </c:pt>
                <c:pt idx="10">
                  <c:v>0.55000000000000004</c:v>
                </c:pt>
                <c:pt idx="11">
                  <c:v>0.55000000000000004</c:v>
                </c:pt>
              </c:numCache>
            </c:numRef>
          </c:val>
          <c:smooth val="0"/>
          <c:extLst>
            <c:ext xmlns:c16="http://schemas.microsoft.com/office/drawing/2014/chart" uri="{C3380CC4-5D6E-409C-BE32-E72D297353CC}">
              <c16:uniqueId val="{00000006-65D3-4697-89DF-C776E43BDE2B}"/>
            </c:ext>
          </c:extLst>
        </c:ser>
        <c:dLbls>
          <c:showLegendKey val="0"/>
          <c:showVal val="0"/>
          <c:showCatName val="0"/>
          <c:showSerName val="0"/>
          <c:showPercent val="0"/>
          <c:showBubbleSize val="0"/>
        </c:dLbls>
        <c:marker val="1"/>
        <c:smooth val="0"/>
        <c:axId val="846113935"/>
        <c:axId val="846118511"/>
      </c:lineChart>
      <c:dateAx>
        <c:axId val="84611393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Month</a:t>
                </a:r>
                <a:r>
                  <a:rPr lang="en-US" b="1" baseline="0"/>
                  <a:t> and Year</a:t>
                </a:r>
                <a:endParaRPr lang="en-US" b="1"/>
              </a:p>
            </c:rich>
          </c:tx>
          <c:layout>
            <c:manualLayout>
              <c:xMode val="edge"/>
              <c:yMode val="edge"/>
              <c:x val="0.46637441430932247"/>
              <c:y val="0.844905826771653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QA"/>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QA"/>
          </a:p>
        </c:txPr>
        <c:crossAx val="846118511"/>
        <c:crosses val="autoZero"/>
        <c:auto val="1"/>
        <c:lblOffset val="100"/>
        <c:baseTimeUnit val="months"/>
      </c:dateAx>
      <c:valAx>
        <c:axId val="846118511"/>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b="1"/>
                  <a:t>Percentage</a:t>
                </a:r>
              </a:p>
            </c:rich>
          </c:tx>
          <c:layout>
            <c:manualLayout>
              <c:xMode val="edge"/>
              <c:yMode val="edge"/>
              <c:x val="2.3679394564382929E-3"/>
              <c:y val="0.2646070282166821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QA"/>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QA"/>
          </a:p>
        </c:txPr>
        <c:crossAx val="846113935"/>
        <c:crosses val="autoZero"/>
        <c:crossBetween val="between"/>
      </c:valAx>
      <c:spPr>
        <a:noFill/>
        <a:ln>
          <a:noFill/>
        </a:ln>
        <a:effectLst/>
      </c:spPr>
    </c:plotArea>
    <c:legend>
      <c:legendPos val="b"/>
      <c:layout>
        <c:manualLayout>
          <c:xMode val="edge"/>
          <c:yMode val="edge"/>
          <c:x val="0.29945430154564012"/>
          <c:y val="0.92599937007874011"/>
          <c:w val="0.40109139690871976"/>
          <c:h val="6.86672965879265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Q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chemeClr val="bg2"/>
      </a:solidFill>
      <a:round/>
    </a:ln>
    <a:effectLst/>
  </c:spPr>
  <c:txPr>
    <a:bodyPr/>
    <a:lstStyle/>
    <a:p>
      <a:pPr>
        <a:defRPr/>
      </a:pPr>
      <a:endParaRPr lang="en-QA"/>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0.22086</cdr:x>
      <cdr:y>0.488</cdr:y>
    </cdr:from>
    <cdr:to>
      <cdr:x>0.22975</cdr:x>
      <cdr:y>0.616</cdr:y>
    </cdr:to>
    <cdr:sp macro="" textlink="">
      <cdr:nvSpPr>
        <cdr:cNvPr id="4" name="Arrow: Up 3"/>
        <cdr:cNvSpPr/>
      </cdr:nvSpPr>
      <cdr:spPr>
        <a:xfrm xmlns:a="http://schemas.openxmlformats.org/drawingml/2006/main">
          <a:off x="1436828" y="1162050"/>
          <a:ext cx="57835" cy="304800"/>
        </a:xfrm>
        <a:prstGeom xmlns:a="http://schemas.openxmlformats.org/drawingml/2006/main" prst="upArrow">
          <a:avLst/>
        </a:prstGeom>
        <a:solidFill xmlns:a="http://schemas.openxmlformats.org/drawingml/2006/main">
          <a:schemeClr val="accent2"/>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0.6516</cdr:x>
      <cdr:y>0.45333</cdr:y>
    </cdr:from>
    <cdr:to>
      <cdr:x>0.66414</cdr:x>
      <cdr:y>0.56933</cdr:y>
    </cdr:to>
    <cdr:sp macro="" textlink="">
      <cdr:nvSpPr>
        <cdr:cNvPr id="5" name="Arrow: Up 4"/>
        <cdr:cNvSpPr/>
      </cdr:nvSpPr>
      <cdr:spPr>
        <a:xfrm xmlns:a="http://schemas.openxmlformats.org/drawingml/2006/main">
          <a:off x="4239012" y="1079492"/>
          <a:ext cx="81580" cy="276225"/>
        </a:xfrm>
        <a:prstGeom xmlns:a="http://schemas.openxmlformats.org/drawingml/2006/main" prst="upArrow">
          <a:avLst/>
        </a:prstGeom>
        <a:solidFill xmlns:a="http://schemas.openxmlformats.org/drawingml/2006/main">
          <a:schemeClr val="accent2"/>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0.59757</cdr:x>
      <cdr:y>0.596</cdr:y>
    </cdr:from>
    <cdr:to>
      <cdr:x>0.74276</cdr:x>
      <cdr:y>0.684</cdr:y>
    </cdr:to>
    <cdr:sp macro="" textlink="">
      <cdr:nvSpPr>
        <cdr:cNvPr id="2" name="Text Box 1"/>
        <cdr:cNvSpPr txBox="1"/>
      </cdr:nvSpPr>
      <cdr:spPr>
        <a:xfrm xmlns:a="http://schemas.openxmlformats.org/drawingml/2006/main">
          <a:off x="3887550" y="1419225"/>
          <a:ext cx="944544"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a:t>Cerner Changes</a:t>
          </a:r>
        </a:p>
      </cdr:txBody>
    </cdr:sp>
  </cdr:relSizeAnchor>
  <cdr:relSizeAnchor xmlns:cdr="http://schemas.openxmlformats.org/drawingml/2006/chartDrawing">
    <cdr:from>
      <cdr:x>0.1632</cdr:x>
      <cdr:y>0.616</cdr:y>
    </cdr:from>
    <cdr:to>
      <cdr:x>0.30394</cdr:x>
      <cdr:y>0.704</cdr:y>
    </cdr:to>
    <cdr:sp macro="" textlink="">
      <cdr:nvSpPr>
        <cdr:cNvPr id="3" name="Text Box 2"/>
        <cdr:cNvSpPr txBox="1"/>
      </cdr:nvSpPr>
      <cdr:spPr>
        <a:xfrm xmlns:a="http://schemas.openxmlformats.org/drawingml/2006/main">
          <a:off x="1061724" y="1466850"/>
          <a:ext cx="91559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a:t>Visual reminder</a:t>
          </a:r>
        </a:p>
      </cdr:txBody>
    </cdr:sp>
  </cdr:relSizeAnchor>
</c:userShapes>
</file>

<file path=ppt/drawings/drawing2.xml><?xml version="1.0" encoding="utf-8"?>
<c:userShapes xmlns:c="http://schemas.openxmlformats.org/drawingml/2006/chart">
  <cdr:relSizeAnchor xmlns:cdr="http://schemas.openxmlformats.org/drawingml/2006/chartDrawing">
    <cdr:from>
      <cdr:x>0.22086</cdr:x>
      <cdr:y>0.488</cdr:y>
    </cdr:from>
    <cdr:to>
      <cdr:x>0.22975</cdr:x>
      <cdr:y>0.616</cdr:y>
    </cdr:to>
    <cdr:sp macro="" textlink="">
      <cdr:nvSpPr>
        <cdr:cNvPr id="4" name="Arrow: Up 3"/>
        <cdr:cNvSpPr/>
      </cdr:nvSpPr>
      <cdr:spPr>
        <a:xfrm xmlns:a="http://schemas.openxmlformats.org/drawingml/2006/main">
          <a:off x="1436828" y="1162050"/>
          <a:ext cx="57835" cy="304800"/>
        </a:xfrm>
        <a:prstGeom xmlns:a="http://schemas.openxmlformats.org/drawingml/2006/main" prst="upArrow">
          <a:avLst/>
        </a:prstGeom>
        <a:solidFill xmlns:a="http://schemas.openxmlformats.org/drawingml/2006/main">
          <a:schemeClr val="accent2"/>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0.6516</cdr:x>
      <cdr:y>0.45333</cdr:y>
    </cdr:from>
    <cdr:to>
      <cdr:x>0.66414</cdr:x>
      <cdr:y>0.56933</cdr:y>
    </cdr:to>
    <cdr:sp macro="" textlink="">
      <cdr:nvSpPr>
        <cdr:cNvPr id="5" name="Arrow: Up 4"/>
        <cdr:cNvSpPr/>
      </cdr:nvSpPr>
      <cdr:spPr>
        <a:xfrm xmlns:a="http://schemas.openxmlformats.org/drawingml/2006/main">
          <a:off x="4239012" y="1079492"/>
          <a:ext cx="81580" cy="276225"/>
        </a:xfrm>
        <a:prstGeom xmlns:a="http://schemas.openxmlformats.org/drawingml/2006/main" prst="upArrow">
          <a:avLst/>
        </a:prstGeom>
        <a:solidFill xmlns:a="http://schemas.openxmlformats.org/drawingml/2006/main">
          <a:schemeClr val="accent2"/>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0.59757</cdr:x>
      <cdr:y>0.596</cdr:y>
    </cdr:from>
    <cdr:to>
      <cdr:x>0.74276</cdr:x>
      <cdr:y>0.684</cdr:y>
    </cdr:to>
    <cdr:sp macro="" textlink="">
      <cdr:nvSpPr>
        <cdr:cNvPr id="2" name="Text Box 1"/>
        <cdr:cNvSpPr txBox="1"/>
      </cdr:nvSpPr>
      <cdr:spPr>
        <a:xfrm xmlns:a="http://schemas.openxmlformats.org/drawingml/2006/main">
          <a:off x="3887550" y="1419225"/>
          <a:ext cx="944544"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a:t>Cerner Changes</a:t>
          </a:r>
        </a:p>
      </cdr:txBody>
    </cdr:sp>
  </cdr:relSizeAnchor>
  <cdr:relSizeAnchor xmlns:cdr="http://schemas.openxmlformats.org/drawingml/2006/chartDrawing">
    <cdr:from>
      <cdr:x>0.1632</cdr:x>
      <cdr:y>0.616</cdr:y>
    </cdr:from>
    <cdr:to>
      <cdr:x>0.30394</cdr:x>
      <cdr:y>0.704</cdr:y>
    </cdr:to>
    <cdr:sp macro="" textlink="">
      <cdr:nvSpPr>
        <cdr:cNvPr id="3" name="Text Box 2"/>
        <cdr:cNvSpPr txBox="1"/>
      </cdr:nvSpPr>
      <cdr:spPr>
        <a:xfrm xmlns:a="http://schemas.openxmlformats.org/drawingml/2006/main">
          <a:off x="1061724" y="1466850"/>
          <a:ext cx="91559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a:t>Visual reminder</a:t>
          </a:r>
        </a:p>
      </cdr:txBody>
    </cdr:sp>
  </cdr:relSizeAnchor>
  <cdr:relSizeAnchor xmlns:cdr="http://schemas.openxmlformats.org/drawingml/2006/chartDrawing">
    <cdr:from>
      <cdr:x>0.93725</cdr:x>
      <cdr:y>0.442</cdr:y>
    </cdr:from>
    <cdr:to>
      <cdr:x>0.94979</cdr:x>
      <cdr:y>0.558</cdr:y>
    </cdr:to>
    <cdr:sp macro="" textlink="">
      <cdr:nvSpPr>
        <cdr:cNvPr id="6" name="Arrow: Up 5">
          <a:extLst xmlns:a="http://schemas.openxmlformats.org/drawingml/2006/main">
            <a:ext uri="{FF2B5EF4-FFF2-40B4-BE49-F238E27FC236}">
              <a16:creationId xmlns:a16="http://schemas.microsoft.com/office/drawing/2014/main" id="{61114A89-F58A-4825-937D-E46505EA3DEC}"/>
            </a:ext>
          </a:extLst>
        </cdr:cNvPr>
        <cdr:cNvSpPr/>
      </cdr:nvSpPr>
      <cdr:spPr>
        <a:xfrm xmlns:a="http://schemas.openxmlformats.org/drawingml/2006/main">
          <a:off x="6097368" y="1052512"/>
          <a:ext cx="81580" cy="276225"/>
        </a:xfrm>
        <a:prstGeom xmlns:a="http://schemas.openxmlformats.org/drawingml/2006/main" prst="upArrow">
          <a:avLst/>
        </a:prstGeom>
        <a:solidFill xmlns:a="http://schemas.openxmlformats.org/drawingml/2006/main">
          <a:schemeClr val="accent2"/>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0.85598</cdr:x>
      <cdr:y>0.384</cdr:y>
    </cdr:from>
    <cdr:to>
      <cdr:x>0.86852</cdr:x>
      <cdr:y>0.5</cdr:y>
    </cdr:to>
    <cdr:sp macro="" textlink="">
      <cdr:nvSpPr>
        <cdr:cNvPr id="7" name="Arrow: Up 6">
          <a:extLst xmlns:a="http://schemas.openxmlformats.org/drawingml/2006/main">
            <a:ext uri="{FF2B5EF4-FFF2-40B4-BE49-F238E27FC236}">
              <a16:creationId xmlns:a16="http://schemas.microsoft.com/office/drawing/2014/main" id="{61114A89-F58A-4825-937D-E46505EA3DEC}"/>
            </a:ext>
          </a:extLst>
        </cdr:cNvPr>
        <cdr:cNvSpPr/>
      </cdr:nvSpPr>
      <cdr:spPr>
        <a:xfrm xmlns:a="http://schemas.openxmlformats.org/drawingml/2006/main">
          <a:off x="7672224" y="1388072"/>
          <a:ext cx="112397" cy="419314"/>
        </a:xfrm>
        <a:prstGeom xmlns:a="http://schemas.openxmlformats.org/drawingml/2006/main" prst="upArrow">
          <a:avLst/>
        </a:prstGeom>
        <a:solidFill xmlns:a="http://schemas.openxmlformats.org/drawingml/2006/main">
          <a:schemeClr val="accent2"/>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0.78362</cdr:x>
      <cdr:y>0.4448</cdr:y>
    </cdr:from>
    <cdr:to>
      <cdr:x>0.79616</cdr:x>
      <cdr:y>0.5608</cdr:y>
    </cdr:to>
    <cdr:sp macro="" textlink="">
      <cdr:nvSpPr>
        <cdr:cNvPr id="8" name="Arrow: Up 7">
          <a:extLst xmlns:a="http://schemas.openxmlformats.org/drawingml/2006/main">
            <a:ext uri="{FF2B5EF4-FFF2-40B4-BE49-F238E27FC236}">
              <a16:creationId xmlns:a16="http://schemas.microsoft.com/office/drawing/2014/main" id="{61114A89-F58A-4825-937D-E46505EA3DEC}"/>
            </a:ext>
          </a:extLst>
        </cdr:cNvPr>
        <cdr:cNvSpPr/>
      </cdr:nvSpPr>
      <cdr:spPr>
        <a:xfrm xmlns:a="http://schemas.openxmlformats.org/drawingml/2006/main">
          <a:off x="5097907" y="1059176"/>
          <a:ext cx="81580" cy="276225"/>
        </a:xfrm>
        <a:prstGeom xmlns:a="http://schemas.openxmlformats.org/drawingml/2006/main" prst="upArrow">
          <a:avLst/>
        </a:prstGeom>
        <a:solidFill xmlns:a="http://schemas.openxmlformats.org/drawingml/2006/main">
          <a:schemeClr val="accent2"/>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0.73054</cdr:x>
      <cdr:y>0.57559</cdr:y>
    </cdr:from>
    <cdr:to>
      <cdr:x>0.84147</cdr:x>
      <cdr:y>0.71777</cdr:y>
    </cdr:to>
    <cdr:sp macro="" textlink="">
      <cdr:nvSpPr>
        <cdr:cNvPr id="9" name="TextBox 18">
          <a:extLst xmlns:a="http://schemas.openxmlformats.org/drawingml/2006/main">
            <a:ext uri="{FF2B5EF4-FFF2-40B4-BE49-F238E27FC236}">
              <a16:creationId xmlns:a16="http://schemas.microsoft.com/office/drawing/2014/main" id="{3F66240B-2663-4A3D-ACB8-00C3F6BE50E7}"/>
            </a:ext>
          </a:extLst>
        </cdr:cNvPr>
        <cdr:cNvSpPr txBox="1"/>
      </cdr:nvSpPr>
      <cdr:spPr>
        <a:xfrm xmlns:a="http://schemas.openxmlformats.org/drawingml/2006/main">
          <a:off x="4752574" y="1370635"/>
          <a:ext cx="721644" cy="33855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800" b="1" dirty="0">
              <a:solidFill>
                <a:schemeClr val="tx1"/>
              </a:solidFill>
            </a:rPr>
            <a:t>30 new nurses</a:t>
          </a:r>
        </a:p>
      </cdr:txBody>
    </cdr:sp>
  </cdr:relSizeAnchor>
  <cdr:relSizeAnchor xmlns:cdr="http://schemas.openxmlformats.org/drawingml/2006/chartDrawing">
    <cdr:from>
      <cdr:x>0.80747</cdr:x>
      <cdr:y>0.5</cdr:y>
    </cdr:from>
    <cdr:to>
      <cdr:x>0.94549</cdr:x>
      <cdr:y>0.5596</cdr:y>
    </cdr:to>
    <cdr:sp macro="" textlink="">
      <cdr:nvSpPr>
        <cdr:cNvPr id="10" name="TextBox 20">
          <a:extLst xmlns:a="http://schemas.openxmlformats.org/drawingml/2006/main">
            <a:ext uri="{FF2B5EF4-FFF2-40B4-BE49-F238E27FC236}">
              <a16:creationId xmlns:a16="http://schemas.microsoft.com/office/drawing/2014/main" id="{E184E722-523D-4CC2-B8EA-26FB4AE8505F}"/>
            </a:ext>
          </a:extLst>
        </cdr:cNvPr>
        <cdr:cNvSpPr txBox="1"/>
      </cdr:nvSpPr>
      <cdr:spPr>
        <a:xfrm xmlns:a="http://schemas.openxmlformats.org/drawingml/2006/main">
          <a:off x="7237372" y="1807386"/>
          <a:ext cx="1237158" cy="21544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800" b="1" dirty="0">
              <a:solidFill>
                <a:schemeClr val="tx1"/>
              </a:solidFill>
            </a:rPr>
            <a:t>Training and education </a:t>
          </a:r>
        </a:p>
      </cdr:txBody>
    </cdr:sp>
  </cdr:relSizeAnchor>
  <cdr:relSizeAnchor xmlns:cdr="http://schemas.openxmlformats.org/drawingml/2006/chartDrawing">
    <cdr:from>
      <cdr:x>0.90389</cdr:x>
      <cdr:y>0.55254</cdr:y>
    </cdr:from>
    <cdr:to>
      <cdr:x>1</cdr:x>
      <cdr:y>0.61214</cdr:y>
    </cdr:to>
    <cdr:sp macro="" textlink="">
      <cdr:nvSpPr>
        <cdr:cNvPr id="11" name="TextBox 22">
          <a:extLst xmlns:a="http://schemas.openxmlformats.org/drawingml/2006/main">
            <a:ext uri="{FF2B5EF4-FFF2-40B4-BE49-F238E27FC236}">
              <a16:creationId xmlns:a16="http://schemas.microsoft.com/office/drawing/2014/main" id="{AF4A0826-DF37-4FD5-AA69-80E0052A368F}"/>
            </a:ext>
          </a:extLst>
        </cdr:cNvPr>
        <cdr:cNvSpPr txBox="1"/>
      </cdr:nvSpPr>
      <cdr:spPr>
        <a:xfrm xmlns:a="http://schemas.openxmlformats.org/drawingml/2006/main">
          <a:off x="8101650" y="1997295"/>
          <a:ext cx="861417" cy="21544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800" b="1" dirty="0">
              <a:solidFill>
                <a:schemeClr val="tx1"/>
              </a:solidFill>
            </a:rPr>
            <a:t>Cerner issues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696DC-97C6-4BA5-8174-BB42DF11D772}" type="datetimeFigureOut">
              <a:rPr lang="en-US" smtClean="0"/>
              <a:t>2/24/24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DD252-11CE-424C-A787-795063D64774}" type="slidenum">
              <a:rPr lang="en-US" smtClean="0"/>
              <a:t>‹#›</a:t>
            </a:fld>
            <a:endParaRPr lang="en-US" dirty="0"/>
          </a:p>
        </p:txBody>
      </p:sp>
    </p:spTree>
    <p:extLst>
      <p:ext uri="{BB962C8B-B14F-4D97-AF65-F5344CB8AC3E}">
        <p14:creationId xmlns:p14="http://schemas.microsoft.com/office/powerpoint/2010/main" val="40463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4DD252-11CE-424C-A787-795063D64774}" type="slidenum">
              <a:rPr lang="en-US" smtClean="0"/>
              <a:t>4</a:t>
            </a:fld>
            <a:endParaRPr lang="en-US" dirty="0"/>
          </a:p>
        </p:txBody>
      </p:sp>
    </p:spTree>
    <p:extLst>
      <p:ext uri="{BB962C8B-B14F-4D97-AF65-F5344CB8AC3E}">
        <p14:creationId xmlns:p14="http://schemas.microsoft.com/office/powerpoint/2010/main" val="375487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latin typeface="Söhne"/>
              </a:rPr>
              <a:t>The advantages of POCT include rapid turnaround time, immediate availability of results, reduced time to treatment initiation, and enhanced patient convenience. POCT can also facilitate decentralized testing, enabling healthcare delivery in remote or resource-limited settings</a:t>
            </a:r>
            <a:endParaRPr lang="en-US" dirty="0"/>
          </a:p>
        </p:txBody>
      </p:sp>
      <p:sp>
        <p:nvSpPr>
          <p:cNvPr id="4" name="Slide Number Placeholder 3"/>
          <p:cNvSpPr>
            <a:spLocks noGrp="1"/>
          </p:cNvSpPr>
          <p:nvPr>
            <p:ph type="sldNum" sz="quarter" idx="5"/>
          </p:nvPr>
        </p:nvSpPr>
        <p:spPr/>
        <p:txBody>
          <a:bodyPr/>
          <a:lstStyle/>
          <a:p>
            <a:fld id="{534DD252-11CE-424C-A787-795063D64774}" type="slidenum">
              <a:rPr lang="en-US" smtClean="0"/>
              <a:t>5</a:t>
            </a:fld>
            <a:endParaRPr lang="en-US" dirty="0"/>
          </a:p>
        </p:txBody>
      </p:sp>
    </p:spTree>
    <p:extLst>
      <p:ext uri="{BB962C8B-B14F-4D97-AF65-F5344CB8AC3E}">
        <p14:creationId xmlns:p14="http://schemas.microsoft.com/office/powerpoint/2010/main" val="177810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4DD252-11CE-424C-A787-795063D64774}" type="slidenum">
              <a:rPr lang="en-US" smtClean="0"/>
              <a:t>6</a:t>
            </a:fld>
            <a:endParaRPr lang="en-US" dirty="0"/>
          </a:p>
        </p:txBody>
      </p:sp>
    </p:spTree>
    <p:extLst>
      <p:ext uri="{BB962C8B-B14F-4D97-AF65-F5344CB8AC3E}">
        <p14:creationId xmlns:p14="http://schemas.microsoft.com/office/powerpoint/2010/main" val="412964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4DD252-11CE-424C-A787-795063D64774}" type="slidenum">
              <a:rPr lang="en-US" smtClean="0"/>
              <a:t>7</a:t>
            </a:fld>
            <a:endParaRPr lang="en-US" dirty="0"/>
          </a:p>
        </p:txBody>
      </p:sp>
    </p:spTree>
    <p:extLst>
      <p:ext uri="{BB962C8B-B14F-4D97-AF65-F5344CB8AC3E}">
        <p14:creationId xmlns:p14="http://schemas.microsoft.com/office/powerpoint/2010/main" val="363573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4DD252-11CE-424C-A787-795063D64774}" type="slidenum">
              <a:rPr lang="en-US" smtClean="0"/>
              <a:t>12</a:t>
            </a:fld>
            <a:endParaRPr lang="en-US" dirty="0"/>
          </a:p>
        </p:txBody>
      </p:sp>
    </p:spTree>
    <p:extLst>
      <p:ext uri="{BB962C8B-B14F-4D97-AF65-F5344CB8AC3E}">
        <p14:creationId xmlns:p14="http://schemas.microsoft.com/office/powerpoint/2010/main" val="280673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1AAFEA-F3C7-114D-8E38-F9392E6DCC56}" type="datetimeFigureOut">
              <a:rPr lang="en-QA" smtClean="0"/>
              <a:t>24/02/2024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406013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AAFEA-F3C7-114D-8E38-F9392E6DCC56}" type="datetimeFigureOut">
              <a:rPr lang="en-QA" smtClean="0"/>
              <a:t>24/02/2024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255822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AAFEA-F3C7-114D-8E38-F9392E6DCC56}" type="datetimeFigureOut">
              <a:rPr lang="en-QA" smtClean="0"/>
              <a:t>24/02/2024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243235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1AAFEA-F3C7-114D-8E38-F9392E6DCC56}" type="datetimeFigureOut">
              <a:rPr lang="en-QA" smtClean="0"/>
              <a:t>24/02/2024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40223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AAFEA-F3C7-114D-8E38-F9392E6DCC56}" type="datetimeFigureOut">
              <a:rPr lang="en-QA" smtClean="0"/>
              <a:t>24/02/2024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11567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1AAFEA-F3C7-114D-8E38-F9392E6DCC56}" type="datetimeFigureOut">
              <a:rPr lang="en-QA" smtClean="0"/>
              <a:t>24/02/2024</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32712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1AAFEA-F3C7-114D-8E38-F9392E6DCC56}" type="datetimeFigureOut">
              <a:rPr lang="en-QA" smtClean="0"/>
              <a:t>24/02/2024</a:t>
            </a:fld>
            <a:endParaRPr lang="en-QA"/>
          </a:p>
        </p:txBody>
      </p:sp>
      <p:sp>
        <p:nvSpPr>
          <p:cNvPr id="8" name="Footer Placeholder 7"/>
          <p:cNvSpPr>
            <a:spLocks noGrp="1"/>
          </p:cNvSpPr>
          <p:nvPr>
            <p:ph type="ftr" sz="quarter" idx="11"/>
          </p:nvPr>
        </p:nvSpPr>
        <p:spPr/>
        <p:txBody>
          <a:bodyPr/>
          <a:lstStyle/>
          <a:p>
            <a:endParaRPr lang="en-QA"/>
          </a:p>
        </p:txBody>
      </p:sp>
      <p:sp>
        <p:nvSpPr>
          <p:cNvPr id="9" name="Slide Number Placeholder 8"/>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345610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1AAFEA-F3C7-114D-8E38-F9392E6DCC56}" type="datetimeFigureOut">
              <a:rPr lang="en-QA" smtClean="0"/>
              <a:t>24/02/2024</a:t>
            </a:fld>
            <a:endParaRPr lang="en-QA"/>
          </a:p>
        </p:txBody>
      </p:sp>
      <p:sp>
        <p:nvSpPr>
          <p:cNvPr id="4" name="Footer Placeholder 3"/>
          <p:cNvSpPr>
            <a:spLocks noGrp="1"/>
          </p:cNvSpPr>
          <p:nvPr>
            <p:ph type="ftr" sz="quarter" idx="11"/>
          </p:nvPr>
        </p:nvSpPr>
        <p:spPr/>
        <p:txBody>
          <a:bodyPr/>
          <a:lstStyle/>
          <a:p>
            <a:endParaRPr lang="en-QA"/>
          </a:p>
        </p:txBody>
      </p:sp>
      <p:sp>
        <p:nvSpPr>
          <p:cNvPr id="5" name="Slide Number Placeholder 4"/>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9361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AAFEA-F3C7-114D-8E38-F9392E6DCC56}" type="datetimeFigureOut">
              <a:rPr lang="en-QA" smtClean="0"/>
              <a:t>24/02/2024</a:t>
            </a:fld>
            <a:endParaRPr lang="en-QA"/>
          </a:p>
        </p:txBody>
      </p:sp>
      <p:sp>
        <p:nvSpPr>
          <p:cNvPr id="3" name="Footer Placeholder 2"/>
          <p:cNvSpPr>
            <a:spLocks noGrp="1"/>
          </p:cNvSpPr>
          <p:nvPr>
            <p:ph type="ftr" sz="quarter" idx="11"/>
          </p:nvPr>
        </p:nvSpPr>
        <p:spPr/>
        <p:txBody>
          <a:bodyPr/>
          <a:lstStyle/>
          <a:p>
            <a:endParaRPr lang="en-QA"/>
          </a:p>
        </p:txBody>
      </p:sp>
      <p:sp>
        <p:nvSpPr>
          <p:cNvPr id="4" name="Slide Number Placeholder 3"/>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119359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1AAFEA-F3C7-114D-8E38-F9392E6DCC56}" type="datetimeFigureOut">
              <a:rPr lang="en-QA" smtClean="0"/>
              <a:t>24/02/2024</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264583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1AAFEA-F3C7-114D-8E38-F9392E6DCC56}" type="datetimeFigureOut">
              <a:rPr lang="en-QA" smtClean="0"/>
              <a:t>24/02/2024</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0322360B-44C5-8E42-9FFF-209B2B11638E}" type="slidenum">
              <a:rPr lang="en-QA" smtClean="0"/>
              <a:t>‹#›</a:t>
            </a:fld>
            <a:endParaRPr lang="en-QA"/>
          </a:p>
        </p:txBody>
      </p:sp>
    </p:spTree>
    <p:extLst>
      <p:ext uri="{BB962C8B-B14F-4D97-AF65-F5344CB8AC3E}">
        <p14:creationId xmlns:p14="http://schemas.microsoft.com/office/powerpoint/2010/main" val="422396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81AAFEA-F3C7-114D-8E38-F9392E6DCC56}" type="datetimeFigureOut">
              <a:rPr lang="en-QA" smtClean="0"/>
              <a:t>24/02/2024</a:t>
            </a:fld>
            <a:endParaRPr lang="en-QA"/>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QA"/>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322360B-44C5-8E42-9FFF-209B2B11638E}" type="slidenum">
              <a:rPr lang="en-QA" smtClean="0"/>
              <a:t>‹#›</a:t>
            </a:fld>
            <a:endParaRPr lang="en-QA"/>
          </a:p>
        </p:txBody>
      </p:sp>
    </p:spTree>
    <p:extLst>
      <p:ext uri="{BB962C8B-B14F-4D97-AF65-F5344CB8AC3E}">
        <p14:creationId xmlns:p14="http://schemas.microsoft.com/office/powerpoint/2010/main" val="347698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DC18B-E2A7-28C4-C11B-70F4D7573D9B}"/>
              </a:ext>
            </a:extLst>
          </p:cNvPr>
          <p:cNvSpPr txBox="1">
            <a:spLocks noChangeArrowheads="1"/>
          </p:cNvSpPr>
          <p:nvPr/>
        </p:nvSpPr>
        <p:spPr bwMode="auto">
          <a:xfrm>
            <a:off x="0" y="3618248"/>
            <a:ext cx="803240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b="1" dirty="0">
                <a:solidFill>
                  <a:srgbClr val="000000"/>
                </a:solidFill>
                <a:ea typeface="Calibri" panose="020F0502020204030204" pitchFamily="34" charset="0"/>
              </a:rPr>
              <a:t>Point of Care Critical Result Reporting and Documentation compliance in Sidra Pediatric Emergency </a:t>
            </a:r>
            <a:endParaRPr lang="en-US" altLang="en-US" sz="2200" b="1" dirty="0">
              <a:solidFill>
                <a:schemeClr val="bg2">
                  <a:lumMod val="25000"/>
                </a:schemeClr>
              </a:solidFill>
              <a:latin typeface="Arial" panose="020B0604020202020204" pitchFamily="34"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785E3A68-A412-440A-A921-14B6C17ACAB9}"/>
              </a:ext>
            </a:extLst>
          </p:cNvPr>
          <p:cNvPicPr>
            <a:picLocks noChangeAspect="1"/>
          </p:cNvPicPr>
          <p:nvPr/>
        </p:nvPicPr>
        <p:blipFill rotWithShape="1">
          <a:blip r:embed="rId4"/>
          <a:srcRect t="10450" b="12173"/>
          <a:stretch/>
        </p:blipFill>
        <p:spPr>
          <a:xfrm>
            <a:off x="7239094" y="3987206"/>
            <a:ext cx="1748696" cy="619125"/>
          </a:xfrm>
          <a:prstGeom prst="rect">
            <a:avLst/>
          </a:prstGeom>
        </p:spPr>
      </p:pic>
      <p:sp>
        <p:nvSpPr>
          <p:cNvPr id="4" name="TextBox 3">
            <a:extLst>
              <a:ext uri="{FF2B5EF4-FFF2-40B4-BE49-F238E27FC236}">
                <a16:creationId xmlns:a16="http://schemas.microsoft.com/office/drawing/2014/main" id="{C61ED114-6618-6E08-B251-6BF6163AA0C0}"/>
              </a:ext>
            </a:extLst>
          </p:cNvPr>
          <p:cNvSpPr txBox="1">
            <a:spLocks noChangeArrowheads="1"/>
          </p:cNvSpPr>
          <p:nvPr/>
        </p:nvSpPr>
        <p:spPr bwMode="auto">
          <a:xfrm>
            <a:off x="1111592" y="4348877"/>
            <a:ext cx="803240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en-US" sz="1600" b="1" i="1" dirty="0">
                <a:solidFill>
                  <a:schemeClr val="bg2">
                    <a:lumMod val="25000"/>
                  </a:schemeClr>
                </a:solidFill>
                <a:latin typeface="Arial" panose="020B0604020202020204" pitchFamily="34" charset="0"/>
                <a:ea typeface="ＭＳ Ｐゴシック" panose="020B0600070205080204" pitchFamily="34" charset="-128"/>
              </a:rPr>
              <a:t>Aisha Bibi Muhammad, Sheik Abdul Razak, Beth Wichmann</a:t>
            </a:r>
          </a:p>
        </p:txBody>
      </p:sp>
    </p:spTree>
    <p:custDataLst>
      <p:tags r:id="rId1"/>
    </p:custDataLst>
    <p:extLst>
      <p:ext uri="{BB962C8B-B14F-4D97-AF65-F5344CB8AC3E}">
        <p14:creationId xmlns:p14="http://schemas.microsoft.com/office/powerpoint/2010/main" val="178976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AAE81-B850-F762-7463-F21CA905173E}"/>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697FABE-19D4-4F46-A9AF-FFF0D5EB2DA2}"/>
              </a:ext>
            </a:extLst>
          </p:cNvPr>
          <p:cNvGraphicFramePr/>
          <p:nvPr>
            <p:extLst>
              <p:ext uri="{D42A27DB-BD31-4B8C-83A1-F6EECF244321}">
                <p14:modId xmlns:p14="http://schemas.microsoft.com/office/powerpoint/2010/main" val="1350750151"/>
              </p:ext>
            </p:extLst>
          </p:nvPr>
        </p:nvGraphicFramePr>
        <p:xfrm>
          <a:off x="140106" y="563526"/>
          <a:ext cx="8812507" cy="349811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3637C32-010A-6CFA-85BB-FF3897F33C04}"/>
              </a:ext>
            </a:extLst>
          </p:cNvPr>
          <p:cNvSpPr>
            <a:spLocks noGrp="1"/>
          </p:cNvSpPr>
          <p:nvPr>
            <p:ph type="title"/>
          </p:nvPr>
        </p:nvSpPr>
        <p:spPr>
          <a:xfrm>
            <a:off x="350507" y="0"/>
            <a:ext cx="7886700" cy="467833"/>
          </a:xfrm>
        </p:spPr>
        <p:txBody>
          <a:bodyPr/>
          <a:lstStyle/>
          <a:p>
            <a:pPr algn="ctr"/>
            <a:r>
              <a:rPr lang="en-US" sz="2400" b="1" dirty="0">
                <a:solidFill>
                  <a:srgbClr val="000000"/>
                </a:solidFill>
                <a:latin typeface="Arial" panose="020B0604020202020204" pitchFamily="34" charset="0"/>
                <a:ea typeface="ＭＳ Ｐゴシック" charset="0"/>
              </a:rPr>
              <a:t>Medical Unit wise Data</a:t>
            </a:r>
            <a:endParaRPr lang="en-US" sz="2200" b="1"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10136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FCE7-3EC7-41F3-BB6E-3443C1732473}"/>
              </a:ext>
            </a:extLst>
          </p:cNvPr>
          <p:cNvSpPr>
            <a:spLocks noGrp="1"/>
          </p:cNvSpPr>
          <p:nvPr>
            <p:ph type="title"/>
          </p:nvPr>
        </p:nvSpPr>
        <p:spPr>
          <a:xfrm>
            <a:off x="350507" y="0"/>
            <a:ext cx="7886700" cy="568480"/>
          </a:xfrm>
        </p:spPr>
        <p:txBody>
          <a:bodyPr/>
          <a:lstStyle/>
          <a:p>
            <a:pPr algn="ctr"/>
            <a:r>
              <a:rPr lang="en-US" sz="2400" b="1" dirty="0">
                <a:solidFill>
                  <a:srgbClr val="000000"/>
                </a:solidFill>
                <a:latin typeface="Arial" panose="020B0604020202020204" pitchFamily="34" charset="0"/>
                <a:ea typeface="ＭＳ Ｐゴシック" charset="0"/>
              </a:rPr>
              <a:t>POC Compliance Run chart</a:t>
            </a:r>
            <a:endParaRPr lang="en-US" sz="2200" b="1" dirty="0">
              <a:latin typeface="Arial" panose="020B0604020202020204" pitchFamily="34" charset="0"/>
              <a:ea typeface="ＭＳ Ｐゴシック" pitchFamily="34" charset="-128"/>
              <a:cs typeface="Arial" panose="020B0604020202020204" pitchFamily="34" charset="0"/>
            </a:endParaRPr>
          </a:p>
        </p:txBody>
      </p:sp>
      <p:graphicFrame>
        <p:nvGraphicFramePr>
          <p:cNvPr id="5" name="Chart 4">
            <a:extLst>
              <a:ext uri="{FF2B5EF4-FFF2-40B4-BE49-F238E27FC236}">
                <a16:creationId xmlns:a16="http://schemas.microsoft.com/office/drawing/2014/main" id="{D11B67E4-A45E-4929-A936-2D98C43954F7}"/>
              </a:ext>
            </a:extLst>
          </p:cNvPr>
          <p:cNvGraphicFramePr>
            <a:graphicFrameLocks/>
          </p:cNvGraphicFramePr>
          <p:nvPr>
            <p:extLst>
              <p:ext uri="{D42A27DB-BD31-4B8C-83A1-F6EECF244321}">
                <p14:modId xmlns:p14="http://schemas.microsoft.com/office/powerpoint/2010/main" val="2057764574"/>
              </p:ext>
            </p:extLst>
          </p:nvPr>
        </p:nvGraphicFramePr>
        <p:xfrm>
          <a:off x="212652" y="568480"/>
          <a:ext cx="8739962" cy="35569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874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CB72-BAF2-4941-A6B1-3663D0ECB1E0}"/>
              </a:ext>
            </a:extLst>
          </p:cNvPr>
          <p:cNvSpPr>
            <a:spLocks noGrp="1"/>
          </p:cNvSpPr>
          <p:nvPr>
            <p:ph type="title"/>
          </p:nvPr>
        </p:nvSpPr>
        <p:spPr>
          <a:xfrm>
            <a:off x="430060" y="35812"/>
            <a:ext cx="7886700" cy="538643"/>
          </a:xfrm>
        </p:spPr>
        <p:txBody>
          <a:bodyPr/>
          <a:lstStyle/>
          <a:p>
            <a:pPr algn="ctr"/>
            <a:r>
              <a:rPr lang="en-US" sz="2400" b="1" dirty="0">
                <a:solidFill>
                  <a:srgbClr val="000000"/>
                </a:solidFill>
                <a:latin typeface="Arial" panose="020B0604020202020204" pitchFamily="34" charset="0"/>
                <a:ea typeface="ＭＳ Ｐゴシック" charset="0"/>
              </a:rPr>
              <a:t>Current status of Reporting  </a:t>
            </a:r>
          </a:p>
        </p:txBody>
      </p:sp>
      <p:graphicFrame>
        <p:nvGraphicFramePr>
          <p:cNvPr id="13" name="Chart 12">
            <a:extLst>
              <a:ext uri="{FF2B5EF4-FFF2-40B4-BE49-F238E27FC236}">
                <a16:creationId xmlns:a16="http://schemas.microsoft.com/office/drawing/2014/main" id="{904E00AF-063A-436A-B39D-65163685194D}"/>
              </a:ext>
            </a:extLst>
          </p:cNvPr>
          <p:cNvGraphicFramePr>
            <a:graphicFrameLocks/>
          </p:cNvGraphicFramePr>
          <p:nvPr>
            <p:extLst>
              <p:ext uri="{D42A27DB-BD31-4B8C-83A1-F6EECF244321}">
                <p14:modId xmlns:p14="http://schemas.microsoft.com/office/powerpoint/2010/main" val="948515275"/>
              </p:ext>
            </p:extLst>
          </p:nvPr>
        </p:nvGraphicFramePr>
        <p:xfrm>
          <a:off x="95693" y="574455"/>
          <a:ext cx="8867374" cy="3614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074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491B-6B90-4DF9-883B-6C0F007AA429}"/>
              </a:ext>
            </a:extLst>
          </p:cNvPr>
          <p:cNvSpPr>
            <a:spLocks noGrp="1"/>
          </p:cNvSpPr>
          <p:nvPr>
            <p:ph type="title"/>
          </p:nvPr>
        </p:nvSpPr>
        <p:spPr>
          <a:xfrm>
            <a:off x="278465" y="106246"/>
            <a:ext cx="7886700" cy="712461"/>
          </a:xfrm>
        </p:spPr>
        <p:txBody>
          <a:bodyPr>
            <a:normAutofit/>
          </a:bodyPr>
          <a:lstStyle/>
          <a:p>
            <a:pPr algn="ctr"/>
            <a:r>
              <a:rPr lang="en-US" sz="3200" b="1" dirty="0">
                <a:solidFill>
                  <a:srgbClr val="000000"/>
                </a:solidFill>
                <a:latin typeface="Arial" panose="020B0604020202020204" pitchFamily="34" charset="0"/>
                <a:ea typeface="ＭＳ Ｐゴシック" charset="0"/>
              </a:rPr>
              <a:t>Challenges in Reporting Critical Result </a:t>
            </a:r>
          </a:p>
        </p:txBody>
      </p:sp>
      <p:sp>
        <p:nvSpPr>
          <p:cNvPr id="3" name="Content Placeholder 2">
            <a:extLst>
              <a:ext uri="{FF2B5EF4-FFF2-40B4-BE49-F238E27FC236}">
                <a16:creationId xmlns:a16="http://schemas.microsoft.com/office/drawing/2014/main" id="{A085D9E0-2041-4C56-BAAF-C3D9AA790DD3}"/>
              </a:ext>
            </a:extLst>
          </p:cNvPr>
          <p:cNvSpPr>
            <a:spLocks noGrp="1"/>
          </p:cNvSpPr>
          <p:nvPr>
            <p:ph idx="1"/>
          </p:nvPr>
        </p:nvSpPr>
        <p:spPr>
          <a:xfrm>
            <a:off x="447896" y="1048097"/>
            <a:ext cx="7886700" cy="2330379"/>
          </a:xfrm>
        </p:spPr>
        <p:txBody>
          <a:bodyPr>
            <a:normAutofit/>
          </a:bodyPr>
          <a:lstStyle/>
          <a:p>
            <a:pPr>
              <a:lnSpc>
                <a:spcPct val="150000"/>
              </a:lnSpc>
            </a:pPr>
            <a:r>
              <a:rPr lang="en-US" sz="2800" dirty="0"/>
              <a:t>Quick turnover of the staff </a:t>
            </a:r>
          </a:p>
          <a:p>
            <a:pPr>
              <a:lnSpc>
                <a:spcPct val="150000"/>
              </a:lnSpc>
            </a:pPr>
            <a:r>
              <a:rPr lang="en-US" sz="2800" dirty="0"/>
              <a:t>Training and education </a:t>
            </a:r>
          </a:p>
          <a:p>
            <a:pPr>
              <a:lnSpc>
                <a:spcPct val="150000"/>
              </a:lnSpc>
            </a:pPr>
            <a:r>
              <a:rPr lang="en-US" sz="2800" dirty="0"/>
              <a:t>Technical issues</a:t>
            </a:r>
          </a:p>
        </p:txBody>
      </p:sp>
    </p:spTree>
    <p:extLst>
      <p:ext uri="{BB962C8B-B14F-4D97-AF65-F5344CB8AC3E}">
        <p14:creationId xmlns:p14="http://schemas.microsoft.com/office/powerpoint/2010/main" val="316261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ABCB96-E04F-44D3-9287-9000784BFA9A}"/>
              </a:ext>
            </a:extLst>
          </p:cNvPr>
          <p:cNvPicPr>
            <a:picLocks noChangeAspect="1"/>
          </p:cNvPicPr>
          <p:nvPr/>
        </p:nvPicPr>
        <p:blipFill>
          <a:blip r:embed="rId4"/>
          <a:stretch>
            <a:fillRect/>
          </a:stretch>
        </p:blipFill>
        <p:spPr>
          <a:xfrm>
            <a:off x="7286625" y="4238626"/>
            <a:ext cx="1646672" cy="704850"/>
          </a:xfrm>
          <a:prstGeom prst="rect">
            <a:avLst/>
          </a:prstGeom>
        </p:spPr>
      </p:pic>
      <p:pic>
        <p:nvPicPr>
          <p:cNvPr id="4" name="Picture 3" descr="Stethoscope - Free Images for Presentations">
            <a:extLst>
              <a:ext uri="{FF2B5EF4-FFF2-40B4-BE49-F238E27FC236}">
                <a16:creationId xmlns:a16="http://schemas.microsoft.com/office/drawing/2014/main" id="{4913F491-FD04-4125-8975-CD66E0550416}"/>
              </a:ext>
            </a:extLst>
          </p:cNvPr>
          <p:cNvPicPr>
            <a:picLocks noChangeAspect="1" noChangeArrowheads="1"/>
          </p:cNvPicPr>
          <p:nvPr/>
        </p:nvPicPr>
        <p:blipFill>
          <a:blip r:embed="rId5">
            <a:alphaModFix amt="53000"/>
            <a:extLst>
              <a:ext uri="{28A0092B-C50C-407E-A947-70E740481C1C}">
                <a14:useLocalDpi xmlns:a14="http://schemas.microsoft.com/office/drawing/2010/main" val="0"/>
              </a:ext>
            </a:extLst>
          </a:blip>
          <a:srcRect/>
          <a:stretch>
            <a:fillRect/>
          </a:stretch>
        </p:blipFill>
        <p:spPr bwMode="auto">
          <a:xfrm>
            <a:off x="210703" y="923925"/>
            <a:ext cx="8818998" cy="37919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442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3D91D21C-BEE4-760D-87EB-609A487E9842}"/>
              </a:ext>
            </a:extLst>
          </p:cNvPr>
          <p:cNvSpPr txBox="1">
            <a:spLocks noChangeArrowheads="1"/>
          </p:cNvSpPr>
          <p:nvPr/>
        </p:nvSpPr>
        <p:spPr bwMode="auto">
          <a:xfrm>
            <a:off x="340242" y="1026256"/>
            <a:ext cx="7579001"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b="1" dirty="0"/>
              <a:t>Disclosure Statement</a:t>
            </a:r>
          </a:p>
          <a:p>
            <a:pPr eaLnBrk="1" hangingPunct="1"/>
            <a:endParaRPr lang="en-US" sz="1600" b="1"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a:buNone/>
              <a:tabLst/>
              <a:defRPr/>
            </a:pPr>
            <a:r>
              <a:rPr kumimoji="0" lang="en-US" sz="20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rPr>
              <a:t>I make the following declaration in relation to this presentation:</a:t>
            </a:r>
          </a:p>
          <a:p>
            <a:pPr marL="0" marR="0" lvl="0" indent="0" algn="l" defTabSz="457200" rtl="0" eaLnBrk="0" fontAlgn="base" latinLnBrk="0" hangingPunct="0">
              <a:lnSpc>
                <a:spcPct val="100000"/>
              </a:lnSpc>
              <a:spcBef>
                <a:spcPct val="20000"/>
              </a:spcBef>
              <a:spcAft>
                <a:spcPct val="0"/>
              </a:spcAft>
              <a:buClrTx/>
              <a:buSzTx/>
              <a:buFont typeface="Arial"/>
              <a:buNone/>
              <a:tabLst/>
              <a:defRPr/>
            </a:pPr>
            <a:endParaRPr kumimoji="0" lang="en-US" sz="20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rPr>
              <a:t>There is NO Conflict of Interest</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rPr>
              <a:t>There is no bias, either commercial or non-commercial</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ＭＳ Ｐゴシック" pitchFamily="-106" charset="-128"/>
                <a:cs typeface="Arial" panose="020B0604020202020204" pitchFamily="34" charset="0"/>
              </a:rPr>
              <a:t>There is no plagiarism or copyright infringement</a:t>
            </a:r>
          </a:p>
        </p:txBody>
      </p:sp>
      <p:pic>
        <p:nvPicPr>
          <p:cNvPr id="4" name="Picture 3">
            <a:extLst>
              <a:ext uri="{FF2B5EF4-FFF2-40B4-BE49-F238E27FC236}">
                <a16:creationId xmlns:a16="http://schemas.microsoft.com/office/drawing/2014/main" id="{1EC18A4D-D1EF-4C1D-BD2F-618B77318D5B}"/>
              </a:ext>
            </a:extLst>
          </p:cNvPr>
          <p:cNvPicPr>
            <a:picLocks noChangeAspect="1"/>
          </p:cNvPicPr>
          <p:nvPr/>
        </p:nvPicPr>
        <p:blipFill>
          <a:blip r:embed="rId4"/>
          <a:stretch>
            <a:fillRect/>
          </a:stretch>
        </p:blipFill>
        <p:spPr>
          <a:xfrm>
            <a:off x="7430574" y="110490"/>
            <a:ext cx="1423865" cy="651510"/>
          </a:xfrm>
          <a:prstGeom prst="rect">
            <a:avLst/>
          </a:prstGeom>
        </p:spPr>
      </p:pic>
    </p:spTree>
    <p:custDataLst>
      <p:tags r:id="rId1"/>
    </p:custDataLst>
    <p:extLst>
      <p:ext uri="{BB962C8B-B14F-4D97-AF65-F5344CB8AC3E}">
        <p14:creationId xmlns:p14="http://schemas.microsoft.com/office/powerpoint/2010/main" val="413046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ABE31-EA7E-AEE7-1070-0C3141853EBF}"/>
              </a:ext>
            </a:extLst>
          </p:cNvPr>
          <p:cNvSpPr txBox="1"/>
          <p:nvPr/>
        </p:nvSpPr>
        <p:spPr>
          <a:xfrm>
            <a:off x="289561" y="342467"/>
            <a:ext cx="8580474" cy="3816429"/>
          </a:xfrm>
          <a:prstGeom prst="rect">
            <a:avLst/>
          </a:prstGeom>
          <a:noFill/>
        </p:spPr>
        <p:txBody>
          <a:bodyPr wrap="square">
            <a:spAutoFit/>
          </a:bodyPr>
          <a:lstStyle/>
          <a:p>
            <a:pPr>
              <a:defRPr/>
            </a:pPr>
            <a:endParaRPr lang="en-US" sz="900" b="1" dirty="0">
              <a:latin typeface="Arial" panose="020B0604020202020204" pitchFamily="34" charset="0"/>
              <a:ea typeface="ＭＳ Ｐゴシック" pitchFamily="34" charset="-128"/>
              <a:cs typeface="Arial" panose="020B0604020202020204" pitchFamily="34" charset="0"/>
            </a:endParaRPr>
          </a:p>
          <a:p>
            <a:pPr>
              <a:spcBef>
                <a:spcPts val="200"/>
              </a:spcBef>
              <a:spcAft>
                <a:spcPts val="200"/>
              </a:spcAft>
              <a:defRPr/>
            </a:pPr>
            <a:r>
              <a:rPr lang="en-US" sz="2200" dirty="0">
                <a:latin typeface="Arial" panose="020B0604020202020204" pitchFamily="34" charset="0"/>
                <a:ea typeface="ＭＳ Ｐゴシック" pitchFamily="34" charset="-128"/>
                <a:cs typeface="Arial" panose="020B0604020202020204" pitchFamily="34" charset="0"/>
              </a:rPr>
              <a:t>At the end of this session, participants will be able to:</a:t>
            </a:r>
          </a:p>
          <a:p>
            <a:pPr>
              <a:spcBef>
                <a:spcPts val="200"/>
              </a:spcBef>
              <a:spcAft>
                <a:spcPts val="200"/>
              </a:spcAft>
              <a:defRPr/>
            </a:pPr>
            <a:endParaRPr lang="en-US" sz="2200" dirty="0">
              <a:latin typeface="Arial" panose="020B0604020202020204" pitchFamily="34" charset="0"/>
              <a:ea typeface="ＭＳ Ｐゴシック" pitchFamily="34" charset="-128"/>
              <a:cs typeface="Arial" panose="020B0604020202020204" pitchFamily="34" charset="0"/>
            </a:endParaRPr>
          </a:p>
          <a:p>
            <a:pPr marL="342900" indent="-342900" algn="l">
              <a:spcBef>
                <a:spcPts val="200"/>
              </a:spcBef>
              <a:spcAft>
                <a:spcPts val="600"/>
              </a:spcAft>
              <a:buFont typeface="+mj-lt"/>
              <a:buAutoNum type="arabicPeriod"/>
              <a:defRPr/>
            </a:pPr>
            <a:r>
              <a:rPr lang="en-US" sz="2200" b="0" i="0" dirty="0">
                <a:solidFill>
                  <a:srgbClr val="0D0D0D"/>
                </a:solidFill>
                <a:effectLst/>
                <a:latin typeface="Söhne"/>
              </a:rPr>
              <a:t>Define the concept of Point of Care (POC) tests and the Critical Result</a:t>
            </a:r>
          </a:p>
          <a:p>
            <a:pPr algn="l">
              <a:spcBef>
                <a:spcPts val="200"/>
              </a:spcBef>
              <a:spcAft>
                <a:spcPts val="600"/>
              </a:spcAft>
              <a:defRPr/>
            </a:pPr>
            <a:endParaRPr lang="en-US" sz="2200" b="0" i="0" dirty="0">
              <a:solidFill>
                <a:srgbClr val="0D0D0D"/>
              </a:solidFill>
              <a:effectLst/>
              <a:latin typeface="Söhne"/>
            </a:endParaRPr>
          </a:p>
          <a:p>
            <a:pPr algn="l">
              <a:spcBef>
                <a:spcPts val="200"/>
              </a:spcBef>
              <a:spcAft>
                <a:spcPts val="600"/>
              </a:spcAft>
              <a:defRPr/>
            </a:pPr>
            <a:r>
              <a:rPr lang="en-US" sz="2200" b="0" i="0" dirty="0">
                <a:solidFill>
                  <a:srgbClr val="0D0D0D"/>
                </a:solidFill>
                <a:effectLst/>
                <a:latin typeface="Söhne"/>
              </a:rPr>
              <a:t>2. </a:t>
            </a:r>
            <a:r>
              <a:rPr lang="en-US" sz="2200" dirty="0">
                <a:solidFill>
                  <a:srgbClr val="0D0D0D"/>
                </a:solidFill>
                <a:latin typeface="Söhne"/>
              </a:rPr>
              <a:t>C</a:t>
            </a:r>
            <a:r>
              <a:rPr lang="en-US" sz="2200" b="0" i="0" dirty="0">
                <a:solidFill>
                  <a:srgbClr val="0D0D0D"/>
                </a:solidFill>
                <a:effectLst/>
                <a:latin typeface="Söhne"/>
              </a:rPr>
              <a:t>hallenges and risks of non-compliance with critical result reporting and documentation within defined time frame</a:t>
            </a:r>
          </a:p>
          <a:p>
            <a:pPr algn="l">
              <a:spcBef>
                <a:spcPts val="200"/>
              </a:spcBef>
              <a:spcAft>
                <a:spcPts val="600"/>
              </a:spcAft>
              <a:defRPr/>
            </a:pPr>
            <a:endParaRPr lang="en-US" sz="2200" dirty="0">
              <a:solidFill>
                <a:srgbClr val="0D0D0D"/>
              </a:solidFill>
              <a:latin typeface="Söhne"/>
            </a:endParaRPr>
          </a:p>
          <a:p>
            <a:pPr algn="l">
              <a:spcBef>
                <a:spcPts val="200"/>
              </a:spcBef>
              <a:spcAft>
                <a:spcPts val="600"/>
              </a:spcAft>
              <a:defRPr/>
            </a:pPr>
            <a:r>
              <a:rPr lang="en-US" sz="2200" dirty="0">
                <a:solidFill>
                  <a:srgbClr val="0D0D0D"/>
                </a:solidFill>
                <a:latin typeface="Söhne"/>
              </a:rPr>
              <a:t>3. </a:t>
            </a:r>
            <a:r>
              <a:rPr lang="en-US" sz="2200" b="0" i="0" dirty="0">
                <a:solidFill>
                  <a:srgbClr val="0D0D0D"/>
                </a:solidFill>
                <a:effectLst/>
                <a:latin typeface="Söhne"/>
              </a:rPr>
              <a:t>Understand the strategies implemented to enhance the reporting,  communication and documentation of the POC critical results</a:t>
            </a:r>
            <a:endParaRPr lang="en-US" sz="2200" dirty="0">
              <a:ea typeface="ＭＳ Ｐゴシック" pitchFamily="34" charset="-128"/>
              <a:cs typeface="+mn-cs"/>
            </a:endParaRPr>
          </a:p>
        </p:txBody>
      </p:sp>
      <p:pic>
        <p:nvPicPr>
          <p:cNvPr id="4" name="Picture 3">
            <a:extLst>
              <a:ext uri="{FF2B5EF4-FFF2-40B4-BE49-F238E27FC236}">
                <a16:creationId xmlns:a16="http://schemas.microsoft.com/office/drawing/2014/main" id="{B8518E0C-3C1B-402F-9B60-8625BCFA0AA6}"/>
              </a:ext>
            </a:extLst>
          </p:cNvPr>
          <p:cNvPicPr>
            <a:picLocks noChangeAspect="1"/>
          </p:cNvPicPr>
          <p:nvPr/>
        </p:nvPicPr>
        <p:blipFill>
          <a:blip r:embed="rId4"/>
          <a:stretch>
            <a:fillRect/>
          </a:stretch>
        </p:blipFill>
        <p:spPr>
          <a:xfrm>
            <a:off x="7430574" y="110490"/>
            <a:ext cx="1423865" cy="651510"/>
          </a:xfrm>
          <a:prstGeom prst="rect">
            <a:avLst/>
          </a:prstGeom>
        </p:spPr>
      </p:pic>
      <p:sp>
        <p:nvSpPr>
          <p:cNvPr id="5" name="TextBox 4">
            <a:extLst>
              <a:ext uri="{FF2B5EF4-FFF2-40B4-BE49-F238E27FC236}">
                <a16:creationId xmlns:a16="http://schemas.microsoft.com/office/drawing/2014/main" id="{9D25E2AC-1AE8-FE0F-4DDA-9208FDFDC1F1}"/>
              </a:ext>
            </a:extLst>
          </p:cNvPr>
          <p:cNvSpPr txBox="1"/>
          <p:nvPr/>
        </p:nvSpPr>
        <p:spPr>
          <a:xfrm>
            <a:off x="382772" y="0"/>
            <a:ext cx="7047802" cy="523220"/>
          </a:xfrm>
          <a:prstGeom prst="rect">
            <a:avLst/>
          </a:prstGeom>
          <a:noFill/>
        </p:spPr>
        <p:txBody>
          <a:bodyPr wrap="square">
            <a:spAutoFit/>
          </a:bodyPr>
          <a:lstStyle/>
          <a:p>
            <a:pPr algn="ctr">
              <a:defRPr/>
            </a:pPr>
            <a:r>
              <a:rPr lang="en-US" sz="2800" b="1" dirty="0">
                <a:latin typeface="Arial" panose="020B0604020202020204" pitchFamily="34" charset="0"/>
                <a:ea typeface="ＭＳ Ｐゴシック" pitchFamily="34" charset="-128"/>
                <a:cs typeface="Arial" panose="020B0604020202020204" pitchFamily="34" charset="0"/>
              </a:rPr>
              <a:t>Learning Objectives</a:t>
            </a:r>
          </a:p>
        </p:txBody>
      </p:sp>
    </p:spTree>
    <p:custDataLst>
      <p:tags r:id="rId1"/>
    </p:custDataLst>
    <p:extLst>
      <p:ext uri="{BB962C8B-B14F-4D97-AF65-F5344CB8AC3E}">
        <p14:creationId xmlns:p14="http://schemas.microsoft.com/office/powerpoint/2010/main" val="19872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E5F401D-FF08-FC8A-0A0D-342832115574}"/>
              </a:ext>
            </a:extLst>
          </p:cNvPr>
          <p:cNvSpPr txBox="1">
            <a:spLocks noChangeArrowheads="1"/>
          </p:cNvSpPr>
          <p:nvPr/>
        </p:nvSpPr>
        <p:spPr bwMode="auto">
          <a:xfrm>
            <a:off x="251594" y="754916"/>
            <a:ext cx="8321833" cy="4278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0" i="0" dirty="0">
                <a:solidFill>
                  <a:srgbClr val="0D0D0D"/>
                </a:solidFill>
                <a:effectLst/>
                <a:latin typeface="Söhne"/>
              </a:rPr>
              <a:t>A point-of-care test (POCT) refers to a diagnostic test that is performed near or at the location where patient care is provided, rather than in a centralized laboratory facility</a:t>
            </a:r>
          </a:p>
          <a:p>
            <a:pPr algn="l"/>
            <a:br>
              <a:rPr lang="en-US" sz="1400" b="0" i="0" dirty="0">
                <a:solidFill>
                  <a:srgbClr val="0D0D0D"/>
                </a:solidFill>
                <a:effectLst/>
                <a:latin typeface="Söhne"/>
              </a:rPr>
            </a:br>
            <a:r>
              <a:rPr lang="en-US" sz="1400" b="0" i="0" dirty="0">
                <a:solidFill>
                  <a:srgbClr val="0D0D0D"/>
                </a:solidFill>
                <a:effectLst/>
                <a:latin typeface="Söhne"/>
              </a:rPr>
              <a:t>	</a:t>
            </a:r>
            <a:r>
              <a:rPr lang="en-US" b="1" dirty="0"/>
              <a:t>Advantages:</a:t>
            </a:r>
          </a:p>
          <a:p>
            <a:pPr marL="1028700" lvl="1">
              <a:lnSpc>
                <a:spcPct val="150000"/>
              </a:lnSpc>
              <a:buFont typeface="Wingdings" panose="05000000000000000000" pitchFamily="2" charset="2"/>
              <a:buChar char="ü"/>
            </a:pPr>
            <a:r>
              <a:rPr lang="en-US" sz="1400" b="0" i="0" dirty="0">
                <a:solidFill>
                  <a:srgbClr val="0D0D0D"/>
                </a:solidFill>
                <a:effectLst/>
                <a:latin typeface="Söhne"/>
              </a:rPr>
              <a:t>Rapid Results </a:t>
            </a:r>
            <a:endParaRPr lang="en-US" sz="1400" dirty="0">
              <a:solidFill>
                <a:srgbClr val="0D0D0D"/>
              </a:solidFill>
              <a:latin typeface="Söhne"/>
            </a:endParaRPr>
          </a:p>
          <a:p>
            <a:pPr marL="1028700" lvl="1">
              <a:lnSpc>
                <a:spcPct val="150000"/>
              </a:lnSpc>
              <a:buFont typeface="Wingdings" panose="05000000000000000000" pitchFamily="2" charset="2"/>
              <a:buChar char="ü"/>
            </a:pPr>
            <a:r>
              <a:rPr lang="en-US" sz="1400" dirty="0">
                <a:solidFill>
                  <a:srgbClr val="0D0D0D"/>
                </a:solidFill>
                <a:latin typeface="Söhne"/>
              </a:rPr>
              <a:t>Increased Efficiency</a:t>
            </a:r>
          </a:p>
          <a:p>
            <a:pPr marL="1028700" lvl="1">
              <a:lnSpc>
                <a:spcPct val="150000"/>
              </a:lnSpc>
              <a:buFont typeface="Wingdings" panose="05000000000000000000" pitchFamily="2" charset="2"/>
              <a:buChar char="ü"/>
            </a:pPr>
            <a:r>
              <a:rPr lang="en-US" sz="1400" dirty="0">
                <a:solidFill>
                  <a:srgbClr val="0D0D0D"/>
                </a:solidFill>
                <a:latin typeface="Söhne"/>
              </a:rPr>
              <a:t>Point-of-Care Accessibility</a:t>
            </a:r>
          </a:p>
          <a:p>
            <a:pPr marL="1028700" lvl="1">
              <a:lnSpc>
                <a:spcPct val="150000"/>
              </a:lnSpc>
              <a:buFont typeface="Wingdings" panose="05000000000000000000" pitchFamily="2" charset="2"/>
              <a:buChar char="ü"/>
            </a:pPr>
            <a:r>
              <a:rPr lang="en-US" sz="1400" dirty="0">
                <a:solidFill>
                  <a:srgbClr val="0D0D0D"/>
                </a:solidFill>
                <a:latin typeface="Söhne"/>
              </a:rPr>
              <a:t>Early Disease Detection</a:t>
            </a:r>
          </a:p>
          <a:p>
            <a:pPr marL="1028700" lvl="1">
              <a:lnSpc>
                <a:spcPct val="150000"/>
              </a:lnSpc>
              <a:buFont typeface="Wingdings" panose="05000000000000000000" pitchFamily="2" charset="2"/>
              <a:buChar char="ü"/>
            </a:pPr>
            <a:r>
              <a:rPr lang="en-US" sz="1400" dirty="0">
                <a:solidFill>
                  <a:srgbClr val="0D0D0D"/>
                </a:solidFill>
                <a:latin typeface="Söhne"/>
              </a:rPr>
              <a:t>Real-Time Monitoring</a:t>
            </a:r>
          </a:p>
          <a:p>
            <a:pPr marL="1028700" lvl="1">
              <a:lnSpc>
                <a:spcPct val="150000"/>
              </a:lnSpc>
              <a:buFont typeface="Wingdings" panose="05000000000000000000" pitchFamily="2" charset="2"/>
              <a:buChar char="ü"/>
            </a:pPr>
            <a:r>
              <a:rPr lang="en-US" sz="1400" dirty="0">
                <a:solidFill>
                  <a:srgbClr val="0D0D0D"/>
                </a:solidFill>
                <a:latin typeface="Söhne"/>
              </a:rPr>
              <a:t>Enhanced Patient Satisfaction</a:t>
            </a:r>
          </a:p>
          <a:p>
            <a:pPr marL="1028700" lvl="1">
              <a:lnSpc>
                <a:spcPct val="150000"/>
              </a:lnSpc>
              <a:buFont typeface="Wingdings" panose="05000000000000000000" pitchFamily="2" charset="2"/>
              <a:buChar char="ü"/>
            </a:pPr>
            <a:r>
              <a:rPr lang="en-US" sz="1400" dirty="0">
                <a:solidFill>
                  <a:srgbClr val="0D0D0D"/>
                </a:solidFill>
                <a:latin typeface="Söhne"/>
              </a:rPr>
              <a:t>Improved Patient Outcomes</a:t>
            </a:r>
          </a:p>
          <a:p>
            <a:endParaRPr lang="en-US" sz="1400" dirty="0">
              <a:solidFill>
                <a:srgbClr val="0D0D0D"/>
              </a:solidFill>
              <a:latin typeface="Söhne"/>
            </a:endParaRPr>
          </a:p>
          <a:p>
            <a:pPr marL="285750" indent="-285750" algn="l">
              <a:buFont typeface="Wingdings" panose="05000000000000000000" pitchFamily="2" charset="2"/>
              <a:buChar char="ü"/>
            </a:pPr>
            <a:endParaRPr lang="en-US" sz="1400" b="0" i="0" dirty="0">
              <a:solidFill>
                <a:srgbClr val="0D0D0D"/>
              </a:solidFill>
              <a:effectLst/>
              <a:latin typeface="Söhne"/>
            </a:endParaRPr>
          </a:p>
          <a:p>
            <a:pPr eaLnBrk="1" hangingPunct="1">
              <a:spcBef>
                <a:spcPts val="200"/>
              </a:spcBef>
              <a:spcAft>
                <a:spcPts val="200"/>
              </a:spcAft>
            </a:pPr>
            <a:endParaRPr lang="en-US" sz="1400" dirty="0">
              <a:effectLst/>
              <a:latin typeface="Times New Roman" panose="02020603050405020304" pitchFamily="18" charset="0"/>
              <a:ea typeface="Times New Roman" panose="02020603050405020304" pitchFamily="18" charset="0"/>
            </a:endParaRPr>
          </a:p>
          <a:p>
            <a:pPr eaLnBrk="1" hangingPunct="1">
              <a:spcBef>
                <a:spcPts val="200"/>
              </a:spcBef>
              <a:spcAft>
                <a:spcPts val="200"/>
              </a:spcAft>
            </a:pPr>
            <a:endParaRPr lang="en-US" dirty="0"/>
          </a:p>
        </p:txBody>
      </p:sp>
      <p:pic>
        <p:nvPicPr>
          <p:cNvPr id="3" name="Picture 2">
            <a:extLst>
              <a:ext uri="{FF2B5EF4-FFF2-40B4-BE49-F238E27FC236}">
                <a16:creationId xmlns:a16="http://schemas.microsoft.com/office/drawing/2014/main" id="{F7A51C63-84E5-4F29-824E-537F27CDE63C}"/>
              </a:ext>
            </a:extLst>
          </p:cNvPr>
          <p:cNvPicPr>
            <a:picLocks noChangeAspect="1"/>
          </p:cNvPicPr>
          <p:nvPr/>
        </p:nvPicPr>
        <p:blipFill>
          <a:blip r:embed="rId5"/>
          <a:stretch>
            <a:fillRect/>
          </a:stretch>
        </p:blipFill>
        <p:spPr>
          <a:xfrm>
            <a:off x="7430574" y="110490"/>
            <a:ext cx="1423865" cy="651510"/>
          </a:xfrm>
          <a:prstGeom prst="rect">
            <a:avLst/>
          </a:prstGeom>
        </p:spPr>
      </p:pic>
      <p:sp>
        <p:nvSpPr>
          <p:cNvPr id="5" name="TextBox 4">
            <a:extLst>
              <a:ext uri="{FF2B5EF4-FFF2-40B4-BE49-F238E27FC236}">
                <a16:creationId xmlns:a16="http://schemas.microsoft.com/office/drawing/2014/main" id="{26408A33-85E8-1EC3-65E4-A0C4D3F8C446}"/>
              </a:ext>
            </a:extLst>
          </p:cNvPr>
          <p:cNvSpPr txBox="1"/>
          <p:nvPr/>
        </p:nvSpPr>
        <p:spPr>
          <a:xfrm>
            <a:off x="2126511" y="14073"/>
            <a:ext cx="4572000" cy="584775"/>
          </a:xfrm>
          <a:prstGeom prst="rect">
            <a:avLst/>
          </a:prstGeom>
          <a:noFill/>
        </p:spPr>
        <p:txBody>
          <a:bodyPr wrap="square">
            <a:spAutoFit/>
          </a:bodyPr>
          <a:lstStyle/>
          <a:p>
            <a:pPr algn="ctr" eaLnBrk="1" hangingPunct="1"/>
            <a:r>
              <a:rPr lang="en-US" sz="3200" b="1" dirty="0"/>
              <a:t>Point of Care Tests </a:t>
            </a:r>
          </a:p>
        </p:txBody>
      </p:sp>
    </p:spTree>
    <p:custDataLst>
      <p:tags r:id="rId1"/>
    </p:custDataLst>
    <p:extLst>
      <p:ext uri="{BB962C8B-B14F-4D97-AF65-F5344CB8AC3E}">
        <p14:creationId xmlns:p14="http://schemas.microsoft.com/office/powerpoint/2010/main" val="6554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B4AD-76DB-4E65-967C-0407931733CC}"/>
              </a:ext>
            </a:extLst>
          </p:cNvPr>
          <p:cNvSpPr>
            <a:spLocks noGrp="1"/>
          </p:cNvSpPr>
          <p:nvPr>
            <p:ph type="title"/>
          </p:nvPr>
        </p:nvSpPr>
        <p:spPr>
          <a:xfrm>
            <a:off x="362987" y="95693"/>
            <a:ext cx="7886700" cy="346974"/>
          </a:xfrm>
        </p:spPr>
        <p:txBody>
          <a:bodyPr>
            <a:noAutofit/>
          </a:bodyPr>
          <a:lstStyle/>
          <a:p>
            <a:pPr algn="ctr"/>
            <a:r>
              <a:rPr lang="en-US" sz="3200" b="1" dirty="0">
                <a:latin typeface="Arial" charset="0"/>
                <a:ea typeface="ＭＳ Ｐゴシック" charset="0"/>
              </a:rPr>
              <a:t>Examples of Point of care Tests</a:t>
            </a:r>
          </a:p>
        </p:txBody>
      </p:sp>
      <p:sp>
        <p:nvSpPr>
          <p:cNvPr id="3" name="Content Placeholder 2">
            <a:extLst>
              <a:ext uri="{FF2B5EF4-FFF2-40B4-BE49-F238E27FC236}">
                <a16:creationId xmlns:a16="http://schemas.microsoft.com/office/drawing/2014/main" id="{24763086-C38D-4B92-B1A2-4C0135D9D4A9}"/>
              </a:ext>
            </a:extLst>
          </p:cNvPr>
          <p:cNvSpPr>
            <a:spLocks noGrp="1"/>
          </p:cNvSpPr>
          <p:nvPr>
            <p:ph idx="1"/>
          </p:nvPr>
        </p:nvSpPr>
        <p:spPr>
          <a:xfrm>
            <a:off x="263961" y="669850"/>
            <a:ext cx="8178290" cy="3551275"/>
          </a:xfrm>
        </p:spPr>
        <p:txBody>
          <a:bodyPr>
            <a:normAutofit/>
          </a:bodyPr>
          <a:lstStyle/>
          <a:p>
            <a:pPr marL="0" indent="0" algn="l">
              <a:buNone/>
            </a:pPr>
            <a:r>
              <a:rPr lang="en-US" sz="2400" dirty="0">
                <a:latin typeface="Arial" panose="020B0604020202020204" pitchFamily="34" charset="0"/>
                <a:ea typeface="ＭＳ Ｐゴシック" pitchFamily="34" charset="-128"/>
                <a:cs typeface="Arial" panose="020B0604020202020204" pitchFamily="34" charset="0"/>
              </a:rPr>
              <a:t>POCT includes a broad range of diagnostic tests</a:t>
            </a:r>
          </a:p>
          <a:p>
            <a:pPr marL="0" indent="0" algn="l">
              <a:buNone/>
            </a:pPr>
            <a:endParaRPr lang="en-US" sz="1800" dirty="0">
              <a:latin typeface="Arial" panose="020B0604020202020204" pitchFamily="34" charset="0"/>
              <a:ea typeface="ＭＳ Ｐゴシック" pitchFamily="34" charset="-128"/>
              <a:cs typeface="Arial" panose="020B0604020202020204" pitchFamily="34" charset="0"/>
            </a:endParaRPr>
          </a:p>
          <a:p>
            <a:pPr lvl="3">
              <a:lnSpc>
                <a:spcPct val="100000"/>
              </a:lnSpc>
              <a:buFont typeface="+mj-lt"/>
              <a:buAutoNum type="arabicPeriod"/>
            </a:pPr>
            <a:r>
              <a:rPr lang="en-US" sz="2200" b="0" i="0" dirty="0">
                <a:solidFill>
                  <a:srgbClr val="0D0D0D"/>
                </a:solidFill>
                <a:effectLst/>
                <a:latin typeface="Söhne"/>
              </a:rPr>
              <a:t>Blood glucose and ketone monitoring </a:t>
            </a:r>
          </a:p>
          <a:p>
            <a:pPr lvl="3">
              <a:lnSpc>
                <a:spcPct val="100000"/>
              </a:lnSpc>
              <a:buFont typeface="+mj-lt"/>
              <a:buAutoNum type="arabicPeriod"/>
            </a:pPr>
            <a:r>
              <a:rPr lang="en-US" sz="2200" b="0" i="0" dirty="0">
                <a:solidFill>
                  <a:srgbClr val="0D0D0D"/>
                </a:solidFill>
                <a:effectLst/>
                <a:latin typeface="Söhne"/>
              </a:rPr>
              <a:t>Blood gas and electrolyte testing </a:t>
            </a:r>
          </a:p>
          <a:p>
            <a:pPr lvl="3">
              <a:lnSpc>
                <a:spcPct val="100000"/>
              </a:lnSpc>
              <a:buFont typeface="+mj-lt"/>
              <a:buAutoNum type="arabicPeriod"/>
            </a:pPr>
            <a:r>
              <a:rPr lang="en-US" sz="2200" b="0" i="0" dirty="0">
                <a:solidFill>
                  <a:srgbClr val="0D0D0D"/>
                </a:solidFill>
                <a:effectLst/>
                <a:latin typeface="Söhne"/>
              </a:rPr>
              <a:t>Rapid infectious disease testing</a:t>
            </a:r>
          </a:p>
          <a:p>
            <a:pPr lvl="3">
              <a:lnSpc>
                <a:spcPct val="100000"/>
              </a:lnSpc>
              <a:buFont typeface="+mj-lt"/>
              <a:buAutoNum type="arabicPeriod"/>
            </a:pPr>
            <a:r>
              <a:rPr lang="en-US" sz="2200" b="0" i="0" dirty="0">
                <a:solidFill>
                  <a:srgbClr val="0D0D0D"/>
                </a:solidFill>
                <a:effectLst/>
                <a:latin typeface="Söhne"/>
              </a:rPr>
              <a:t>Urinalysis </a:t>
            </a:r>
          </a:p>
          <a:p>
            <a:pPr lvl="3">
              <a:lnSpc>
                <a:spcPct val="100000"/>
              </a:lnSpc>
              <a:buFont typeface="+mj-lt"/>
              <a:buAutoNum type="arabicPeriod"/>
            </a:pPr>
            <a:r>
              <a:rPr lang="en-US" sz="2200" b="0" i="0" dirty="0">
                <a:solidFill>
                  <a:srgbClr val="0D0D0D"/>
                </a:solidFill>
                <a:effectLst/>
                <a:latin typeface="Söhne"/>
              </a:rPr>
              <a:t>Coagulation testing</a:t>
            </a:r>
            <a:endParaRPr lang="en-US" sz="2200" dirty="0">
              <a:solidFill>
                <a:srgbClr val="0D0D0D"/>
              </a:solidFill>
              <a:latin typeface="Söhne"/>
            </a:endParaRPr>
          </a:p>
          <a:p>
            <a:pPr lvl="3">
              <a:lnSpc>
                <a:spcPct val="100000"/>
              </a:lnSpc>
              <a:buFont typeface="+mj-lt"/>
              <a:buAutoNum type="arabicPeriod"/>
            </a:pPr>
            <a:r>
              <a:rPr lang="en-US" sz="2200" b="0" i="0" dirty="0">
                <a:solidFill>
                  <a:srgbClr val="0D0D0D"/>
                </a:solidFill>
                <a:effectLst/>
                <a:latin typeface="Söhne"/>
              </a:rPr>
              <a:t>Pregnancy testing </a:t>
            </a:r>
          </a:p>
          <a:p>
            <a:pPr lvl="3">
              <a:lnSpc>
                <a:spcPct val="100000"/>
              </a:lnSpc>
              <a:buFont typeface="+mj-lt"/>
              <a:buAutoNum type="arabicPeriod"/>
            </a:pPr>
            <a:r>
              <a:rPr lang="en-US" sz="2200" b="0" i="0" dirty="0">
                <a:solidFill>
                  <a:srgbClr val="0D0D0D"/>
                </a:solidFill>
                <a:effectLst/>
                <a:latin typeface="Söhne"/>
              </a:rPr>
              <a:t>Hemoglobin and hematocrit testing for anemia screening</a:t>
            </a:r>
          </a:p>
          <a:p>
            <a:endParaRPr lang="en-US" b="1" i="0" dirty="0">
              <a:solidFill>
                <a:srgbClr val="0D0D0D"/>
              </a:solidFill>
              <a:effectLst/>
              <a:latin typeface="Söhne"/>
            </a:endParaRPr>
          </a:p>
          <a:p>
            <a:endParaRPr lang="en-US" dirty="0"/>
          </a:p>
        </p:txBody>
      </p:sp>
    </p:spTree>
    <p:extLst>
      <p:ext uri="{BB962C8B-B14F-4D97-AF65-F5344CB8AC3E}">
        <p14:creationId xmlns:p14="http://schemas.microsoft.com/office/powerpoint/2010/main" val="7333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DB49-797E-47A6-8B9C-5D65C9FE8C11}"/>
              </a:ext>
            </a:extLst>
          </p:cNvPr>
          <p:cNvSpPr>
            <a:spLocks noGrp="1"/>
          </p:cNvSpPr>
          <p:nvPr>
            <p:ph type="title"/>
          </p:nvPr>
        </p:nvSpPr>
        <p:spPr>
          <a:xfrm>
            <a:off x="628650" y="146668"/>
            <a:ext cx="7886700" cy="364109"/>
          </a:xfrm>
        </p:spPr>
        <p:txBody>
          <a:bodyPr>
            <a:noAutofit/>
          </a:bodyPr>
          <a:lstStyle/>
          <a:p>
            <a:pPr algn="ctr"/>
            <a:r>
              <a:rPr lang="en-US" sz="3200" b="1" dirty="0">
                <a:solidFill>
                  <a:srgbClr val="000000"/>
                </a:solidFill>
                <a:latin typeface="Arial" panose="020B0604020202020204" pitchFamily="34" charset="0"/>
                <a:ea typeface="ＭＳ Ｐゴシック" charset="0"/>
              </a:rPr>
              <a:t>Critical Results Definition </a:t>
            </a:r>
          </a:p>
        </p:txBody>
      </p:sp>
      <p:sp>
        <p:nvSpPr>
          <p:cNvPr id="3" name="Content Placeholder 2">
            <a:extLst>
              <a:ext uri="{FF2B5EF4-FFF2-40B4-BE49-F238E27FC236}">
                <a16:creationId xmlns:a16="http://schemas.microsoft.com/office/drawing/2014/main" id="{894FC2B3-7A0F-46A5-A998-30AE06BE89C0}"/>
              </a:ext>
            </a:extLst>
          </p:cNvPr>
          <p:cNvSpPr>
            <a:spLocks noGrp="1"/>
          </p:cNvSpPr>
          <p:nvPr>
            <p:ph idx="1"/>
          </p:nvPr>
        </p:nvSpPr>
        <p:spPr>
          <a:xfrm>
            <a:off x="399385" y="415085"/>
            <a:ext cx="8345229" cy="4121946"/>
          </a:xfrm>
        </p:spPr>
        <p:txBody>
          <a:bodyPr/>
          <a:lstStyle/>
          <a:p>
            <a:pPr>
              <a:lnSpc>
                <a:spcPct val="150000"/>
              </a:lnSpc>
            </a:pPr>
            <a:r>
              <a:rPr lang="en-US" sz="2000" b="1" dirty="0">
                <a:latin typeface="Arial" panose="020B0604020202020204" pitchFamily="34" charset="0"/>
              </a:rPr>
              <a:t>Joint Commission International</a:t>
            </a:r>
          </a:p>
          <a:p>
            <a:pPr marL="0" indent="0">
              <a:lnSpc>
                <a:spcPct val="150000"/>
              </a:lnSpc>
              <a:buNone/>
            </a:pPr>
            <a:r>
              <a:rPr lang="en-US" sz="1600" dirty="0">
                <a:latin typeface="Arial" panose="020B0604020202020204" pitchFamily="34" charset="0"/>
              </a:rPr>
              <a:t>Critical result is defined as a variance from normal range that represents a pathophysiologic state that is high-risk or life-threatening, is considered urgent or emergent in nature, and in which immediate medical action is likely necessary to preserve life or prevent a catastrophic occurrence</a:t>
            </a:r>
          </a:p>
          <a:p>
            <a:pPr marL="0" indent="0">
              <a:lnSpc>
                <a:spcPct val="150000"/>
              </a:lnSpc>
              <a:buNone/>
            </a:pPr>
            <a:endParaRPr lang="en-US" sz="1400" dirty="0">
              <a:latin typeface="Arial" panose="020B0604020202020204" pitchFamily="34" charset="0"/>
            </a:endParaRPr>
          </a:p>
          <a:p>
            <a:r>
              <a:rPr lang="en-US" sz="2000" b="1" dirty="0">
                <a:latin typeface="Arial" panose="020B0604020202020204" pitchFamily="34" charset="0"/>
              </a:rPr>
              <a:t>Sidra Medicine Policy</a:t>
            </a:r>
          </a:p>
          <a:p>
            <a:pPr marL="0" indent="0">
              <a:lnSpc>
                <a:spcPct val="150000"/>
              </a:lnSpc>
              <a:buNone/>
            </a:pPr>
            <a:r>
              <a:rPr lang="en-US" sz="1600" dirty="0">
                <a:latin typeface="Arial" panose="020B0604020202020204" pitchFamily="34" charset="0"/>
              </a:rPr>
              <a:t>Any result that may be considered life threatening, could result in severe morbidity and may require urgent or emergent clinical attention.</a:t>
            </a:r>
          </a:p>
          <a:p>
            <a:pPr marL="0" indent="0">
              <a:buNone/>
            </a:pPr>
            <a:endParaRPr lang="en-US" dirty="0"/>
          </a:p>
        </p:txBody>
      </p:sp>
    </p:spTree>
    <p:extLst>
      <p:ext uri="{BB962C8B-B14F-4D97-AF65-F5344CB8AC3E}">
        <p14:creationId xmlns:p14="http://schemas.microsoft.com/office/powerpoint/2010/main" val="227051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DE0E-3DE2-44CC-B6D2-61AB5C4780C0}"/>
              </a:ext>
            </a:extLst>
          </p:cNvPr>
          <p:cNvSpPr>
            <a:spLocks noGrp="1"/>
          </p:cNvSpPr>
          <p:nvPr>
            <p:ph type="title"/>
          </p:nvPr>
        </p:nvSpPr>
        <p:spPr>
          <a:xfrm>
            <a:off x="628650" y="0"/>
            <a:ext cx="7886700" cy="808074"/>
          </a:xfrm>
        </p:spPr>
        <p:txBody>
          <a:bodyPr>
            <a:normAutofit/>
          </a:bodyPr>
          <a:lstStyle/>
          <a:p>
            <a:pPr algn="ctr"/>
            <a:r>
              <a:rPr lang="en-US" sz="3600" b="1" dirty="0">
                <a:solidFill>
                  <a:srgbClr val="000000"/>
                </a:solidFill>
                <a:latin typeface="Arial" panose="020B0604020202020204" pitchFamily="34" charset="0"/>
                <a:ea typeface="ＭＳ Ｐゴシック" charset="0"/>
                <a:cs typeface="Arial" panose="020B0604020202020204" pitchFamily="34" charset="0"/>
              </a:rPr>
              <a:t>Quality Improvement Project - Aim </a:t>
            </a:r>
          </a:p>
        </p:txBody>
      </p:sp>
      <p:sp>
        <p:nvSpPr>
          <p:cNvPr id="3" name="Content Placeholder 2">
            <a:extLst>
              <a:ext uri="{FF2B5EF4-FFF2-40B4-BE49-F238E27FC236}">
                <a16:creationId xmlns:a16="http://schemas.microsoft.com/office/drawing/2014/main" id="{E083AF4F-E2DF-43B4-A889-83CCB3C8E71C}"/>
              </a:ext>
            </a:extLst>
          </p:cNvPr>
          <p:cNvSpPr>
            <a:spLocks noGrp="1"/>
          </p:cNvSpPr>
          <p:nvPr>
            <p:ph idx="1"/>
          </p:nvPr>
        </p:nvSpPr>
        <p:spPr>
          <a:xfrm>
            <a:off x="461129" y="1325726"/>
            <a:ext cx="8480851" cy="1735794"/>
          </a:xfrm>
        </p:spPr>
        <p:txBody>
          <a:bodyPr>
            <a:normAutofit fontScale="92500"/>
          </a:bodyPr>
          <a:lstStyle/>
          <a:p>
            <a:pPr marL="0" indent="0" algn="ctr">
              <a:lnSpc>
                <a:spcPct val="150000"/>
              </a:lnSpc>
              <a:buNone/>
            </a:pPr>
            <a:r>
              <a:rPr lang="en-US" spc="-5"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We aim to improve nursing reporting and documentation compliance of the POC critical results within 30 minutes </a:t>
            </a:r>
            <a:r>
              <a:rPr lang="en-US" spc="-5" dirty="0">
                <a:effectLst/>
                <a:latin typeface="Arial" panose="020B0604020202020204" pitchFamily="34" charset="0"/>
                <a:ea typeface="Times New Roman" panose="02020603050405020304" pitchFamily="18" charset="0"/>
                <a:cs typeface="Arial" panose="020B0604020202020204" pitchFamily="34" charset="0"/>
              </a:rPr>
              <a:t>as per the JCI standard from 30 percentage to 60 percentage </a:t>
            </a:r>
            <a:r>
              <a:rPr lang="en-US" dirty="0">
                <a:effectLst/>
                <a:latin typeface="Arial" panose="020B0604020202020204" pitchFamily="34" charset="0"/>
                <a:ea typeface="Calibri" panose="020F0502020204030204" pitchFamily="34" charset="0"/>
                <a:cs typeface="Arial" panose="020B0604020202020204" pitchFamily="34" charset="0"/>
              </a:rPr>
              <a:t>in 6 months and 90 percentage in 12 months.</a:t>
            </a:r>
          </a:p>
        </p:txBody>
      </p:sp>
    </p:spTree>
    <p:extLst>
      <p:ext uri="{BB962C8B-B14F-4D97-AF65-F5344CB8AC3E}">
        <p14:creationId xmlns:p14="http://schemas.microsoft.com/office/powerpoint/2010/main" val="249953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FCE7-3EC7-41F3-BB6E-3443C1732473}"/>
              </a:ext>
            </a:extLst>
          </p:cNvPr>
          <p:cNvSpPr>
            <a:spLocks noGrp="1"/>
          </p:cNvSpPr>
          <p:nvPr>
            <p:ph type="title"/>
          </p:nvPr>
        </p:nvSpPr>
        <p:spPr>
          <a:xfrm>
            <a:off x="350507" y="186432"/>
            <a:ext cx="7886700" cy="994172"/>
          </a:xfrm>
        </p:spPr>
        <p:txBody>
          <a:bodyPr/>
          <a:lstStyle/>
          <a:p>
            <a:r>
              <a:rPr lang="en-US" sz="2400" b="1" dirty="0">
                <a:solidFill>
                  <a:srgbClr val="000000"/>
                </a:solidFill>
                <a:latin typeface="Arial" panose="020B0604020202020204" pitchFamily="34" charset="0"/>
                <a:ea typeface="ＭＳ Ｐゴシック" charset="0"/>
              </a:rPr>
              <a:t>Methods</a:t>
            </a:r>
            <a:r>
              <a:rPr lang="en-US" sz="2200" b="1" dirty="0">
                <a:latin typeface="Arial" panose="020B0604020202020204" pitchFamily="34" charset="0"/>
                <a:ea typeface="ＭＳ Ｐゴシック" pitchFamily="34" charset="-128"/>
                <a:cs typeface="Arial" panose="020B0604020202020204" pitchFamily="34" charset="0"/>
              </a:rPr>
              <a:t> </a:t>
            </a:r>
          </a:p>
        </p:txBody>
      </p:sp>
      <p:sp>
        <p:nvSpPr>
          <p:cNvPr id="3" name="Content Placeholder 2">
            <a:extLst>
              <a:ext uri="{FF2B5EF4-FFF2-40B4-BE49-F238E27FC236}">
                <a16:creationId xmlns:a16="http://schemas.microsoft.com/office/drawing/2014/main" id="{915B0733-C9AB-47B1-A9B8-14E4936ABDCC}"/>
              </a:ext>
            </a:extLst>
          </p:cNvPr>
          <p:cNvSpPr>
            <a:spLocks noGrp="1"/>
          </p:cNvSpPr>
          <p:nvPr>
            <p:ph idx="1"/>
          </p:nvPr>
        </p:nvSpPr>
        <p:spPr>
          <a:xfrm>
            <a:off x="744279" y="1228779"/>
            <a:ext cx="6113721" cy="2685941"/>
          </a:xfrm>
        </p:spPr>
        <p:txBody>
          <a:bodyPr>
            <a:normAutofit/>
          </a:bodyPr>
          <a:lstStyle/>
          <a:p>
            <a:pPr>
              <a:lnSpc>
                <a:spcPct val="200000"/>
              </a:lnSpc>
            </a:pPr>
            <a:r>
              <a:rPr lang="en-US" sz="1800" dirty="0">
                <a:latin typeface="Arial" panose="020B0604020202020204" pitchFamily="34" charset="0"/>
                <a:ea typeface="ＭＳ Ｐゴシック" pitchFamily="34" charset="-128"/>
                <a:cs typeface="Arial" panose="020B0604020202020204" pitchFamily="34" charset="0"/>
              </a:rPr>
              <a:t>Gemba walk tool - Process review </a:t>
            </a:r>
          </a:p>
          <a:p>
            <a:pPr>
              <a:lnSpc>
                <a:spcPct val="200000"/>
              </a:lnSpc>
            </a:pPr>
            <a:r>
              <a:rPr lang="en-US" sz="1800" dirty="0">
                <a:latin typeface="Arial" panose="020B0604020202020204" pitchFamily="34" charset="0"/>
                <a:ea typeface="ＭＳ Ｐゴシック" pitchFamily="34" charset="-128"/>
                <a:cs typeface="Arial" panose="020B0604020202020204" pitchFamily="34" charset="0"/>
              </a:rPr>
              <a:t>Tableau data collection – Analyze baseline compliance</a:t>
            </a:r>
          </a:p>
          <a:p>
            <a:pPr>
              <a:lnSpc>
                <a:spcPct val="200000"/>
              </a:lnSpc>
            </a:pPr>
            <a:r>
              <a:rPr lang="en-US" sz="1800" dirty="0">
                <a:latin typeface="Arial" panose="020B0604020202020204" pitchFamily="34" charset="0"/>
                <a:ea typeface="ＭＳ Ｐゴシック" pitchFamily="34" charset="-128"/>
                <a:cs typeface="Arial" panose="020B0604020202020204" pitchFamily="34" charset="0"/>
              </a:rPr>
              <a:t>PDSA Cycle </a:t>
            </a:r>
          </a:p>
          <a:p>
            <a:endParaRPr lang="en-US" sz="18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377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37E7-CC3F-4C26-BBF9-5FF84487988C}"/>
              </a:ext>
            </a:extLst>
          </p:cNvPr>
          <p:cNvSpPr>
            <a:spLocks noGrp="1"/>
          </p:cNvSpPr>
          <p:nvPr>
            <p:ph type="title"/>
          </p:nvPr>
        </p:nvSpPr>
        <p:spPr>
          <a:xfrm>
            <a:off x="365642" y="0"/>
            <a:ext cx="7886700" cy="581731"/>
          </a:xfrm>
        </p:spPr>
        <p:txBody>
          <a:bodyPr>
            <a:normAutofit fontScale="90000"/>
          </a:bodyPr>
          <a:lstStyle/>
          <a:p>
            <a:pPr algn="ctr"/>
            <a:r>
              <a:rPr lang="en-US" sz="3600" b="1" dirty="0">
                <a:solidFill>
                  <a:srgbClr val="000000"/>
                </a:solidFill>
                <a:latin typeface="Arial" panose="020B0604020202020204" pitchFamily="34" charset="0"/>
                <a:ea typeface="ＭＳ Ｐゴシック" charset="0"/>
              </a:rPr>
              <a:t>Intervention</a:t>
            </a:r>
            <a:r>
              <a:rPr lang="en-US" dirty="0"/>
              <a:t> </a:t>
            </a:r>
          </a:p>
        </p:txBody>
      </p:sp>
      <p:sp>
        <p:nvSpPr>
          <p:cNvPr id="3" name="Content Placeholder 2">
            <a:extLst>
              <a:ext uri="{FF2B5EF4-FFF2-40B4-BE49-F238E27FC236}">
                <a16:creationId xmlns:a16="http://schemas.microsoft.com/office/drawing/2014/main" id="{71E768AD-75EB-4A6A-B1A1-55D35F4C60CD}"/>
              </a:ext>
            </a:extLst>
          </p:cNvPr>
          <p:cNvSpPr>
            <a:spLocks noGrp="1"/>
          </p:cNvSpPr>
          <p:nvPr>
            <p:ph idx="1"/>
          </p:nvPr>
        </p:nvSpPr>
        <p:spPr>
          <a:xfrm>
            <a:off x="365642" y="581731"/>
            <a:ext cx="8734350" cy="3575599"/>
          </a:xfrm>
        </p:spPr>
        <p:txBody>
          <a:bodyPr>
            <a:noAutofit/>
          </a:bodyPr>
          <a:lstStyle/>
          <a:p>
            <a:pPr marL="342900" marR="0" lvl="0" indent="-342900" rtl="0">
              <a:lnSpc>
                <a:spcPct val="150000"/>
              </a:lnSpc>
              <a:spcBef>
                <a:spcPts val="0"/>
              </a:spcBef>
              <a:spcAft>
                <a:spcPts val="90"/>
              </a:spcAft>
              <a:buFont typeface="Symbol" panose="05050102010706020507" pitchFamily="18" charset="2"/>
              <a:buChar char=""/>
            </a:pPr>
            <a:r>
              <a:rPr lang="en-US" sz="2200" dirty="0">
                <a:solidFill>
                  <a:srgbClr val="000000"/>
                </a:solidFill>
                <a:effectLst/>
                <a:latin typeface="Calibri" panose="020F0502020204030204" pitchFamily="34" charset="0"/>
                <a:ea typeface="Calibri" panose="020F0502020204030204" pitchFamily="34" charset="0"/>
              </a:rPr>
              <a:t>Targeted education was provided on daily huddles  </a:t>
            </a:r>
            <a:endParaRPr lang="en-US" sz="2200" dirty="0">
              <a:solidFill>
                <a:srgbClr val="000000"/>
              </a:solidFill>
              <a:latin typeface="Calibri" panose="020F0502020204030204" pitchFamily="34" charset="0"/>
              <a:ea typeface="Calibri" panose="020F0502020204030204" pitchFamily="34" charset="0"/>
            </a:endParaRPr>
          </a:p>
          <a:p>
            <a:pPr marL="342900" marR="0" lvl="0" indent="-342900" rtl="0">
              <a:lnSpc>
                <a:spcPct val="150000"/>
              </a:lnSpc>
              <a:spcBef>
                <a:spcPts val="0"/>
              </a:spcBef>
              <a:spcAft>
                <a:spcPts val="90"/>
              </a:spcAft>
              <a:buFont typeface="Symbol" panose="05050102010706020507" pitchFamily="18" charset="2"/>
              <a:buChar char=""/>
            </a:pPr>
            <a:endParaRPr lang="en-US" sz="2200" dirty="0">
              <a:solidFill>
                <a:srgbClr val="000000"/>
              </a:solidFill>
              <a:effectLst/>
              <a:latin typeface="Calibri" panose="020F0502020204030204" pitchFamily="34" charset="0"/>
              <a:ea typeface="Calibri" panose="020F0502020204030204" pitchFamily="34" charset="0"/>
            </a:endParaRPr>
          </a:p>
          <a:p>
            <a:pPr marL="342900" marR="0" lvl="0" indent="-342900" rtl="0">
              <a:lnSpc>
                <a:spcPct val="150000"/>
              </a:lnSpc>
              <a:spcBef>
                <a:spcPts val="0"/>
              </a:spcBef>
              <a:spcAft>
                <a:spcPts val="90"/>
              </a:spcAft>
              <a:buFont typeface="Symbol" panose="05050102010706020507" pitchFamily="18" charset="2"/>
              <a:buChar char=""/>
            </a:pPr>
            <a:r>
              <a:rPr lang="en-US" sz="2200" dirty="0">
                <a:solidFill>
                  <a:srgbClr val="000000"/>
                </a:solidFill>
                <a:effectLst/>
                <a:latin typeface="Calibri" panose="020F0502020204030204" pitchFamily="34" charset="0"/>
                <a:ea typeface="Calibri" panose="020F0502020204030204" pitchFamily="34" charset="0"/>
              </a:rPr>
              <a:t>Visual reminders in the format of gold standard </a:t>
            </a:r>
            <a:r>
              <a:rPr lang="en-US" sz="2200" dirty="0">
                <a:solidFill>
                  <a:srgbClr val="000000"/>
                </a:solidFill>
                <a:latin typeface="Calibri" panose="020F0502020204030204" pitchFamily="34" charset="0"/>
                <a:ea typeface="Calibri" panose="020F0502020204030204" pitchFamily="34" charset="0"/>
              </a:rPr>
              <a:t>documentation</a:t>
            </a:r>
          </a:p>
          <a:p>
            <a:pPr marL="342900" marR="0" lvl="0" indent="-342900" rtl="0">
              <a:lnSpc>
                <a:spcPct val="150000"/>
              </a:lnSpc>
              <a:spcBef>
                <a:spcPts val="0"/>
              </a:spcBef>
              <a:spcAft>
                <a:spcPts val="90"/>
              </a:spcAft>
              <a:buFont typeface="Symbol" panose="05050102010706020507" pitchFamily="18" charset="2"/>
              <a:buChar char=""/>
            </a:pPr>
            <a:endParaRPr lang="en-US" sz="2200" dirty="0">
              <a:solidFill>
                <a:srgbClr val="000000"/>
              </a:solidFill>
              <a:effectLst/>
              <a:latin typeface="Calibri" panose="020F0502020204030204" pitchFamily="34" charset="0"/>
              <a:ea typeface="Calibri" panose="020F0502020204030204" pitchFamily="34" charset="0"/>
            </a:endParaRPr>
          </a:p>
          <a:p>
            <a:pPr marL="342900" marR="0" lvl="0" indent="-342900" rtl="0">
              <a:lnSpc>
                <a:spcPct val="150000"/>
              </a:lnSpc>
              <a:spcBef>
                <a:spcPts val="0"/>
              </a:spcBef>
              <a:spcAft>
                <a:spcPts val="90"/>
              </a:spcAft>
              <a:buFont typeface="Symbol" panose="05050102010706020507" pitchFamily="18" charset="2"/>
              <a:buChar char=""/>
            </a:pPr>
            <a:r>
              <a:rPr lang="en-US" sz="2200" dirty="0">
                <a:solidFill>
                  <a:srgbClr val="000000"/>
                </a:solidFill>
                <a:effectLst/>
                <a:latin typeface="Calibri" panose="020F0502020204030204" pitchFamily="34" charset="0"/>
                <a:ea typeface="Calibri" panose="020F0502020204030204" pitchFamily="34" charset="0"/>
              </a:rPr>
              <a:t>Modifications in Electronic Medical Record (Cerner) Changes</a:t>
            </a:r>
            <a:endParaRPr lang="en-US" sz="2200" dirty="0">
              <a:solidFill>
                <a:srgbClr val="000000"/>
              </a:solidFill>
              <a:latin typeface="Calibri" panose="020F0502020204030204" pitchFamily="34" charset="0"/>
              <a:ea typeface="Calibri" panose="020F0502020204030204" pitchFamily="34" charset="0"/>
            </a:endParaRPr>
          </a:p>
          <a:p>
            <a:pPr marL="342900" marR="0" lvl="0" indent="-342900" rtl="0">
              <a:lnSpc>
                <a:spcPct val="150000"/>
              </a:lnSpc>
              <a:spcBef>
                <a:spcPts val="0"/>
              </a:spcBef>
              <a:spcAft>
                <a:spcPts val="90"/>
              </a:spcAft>
              <a:buFont typeface="Symbol" panose="05050102010706020507" pitchFamily="18" charset="2"/>
              <a:buChar char=""/>
            </a:pPr>
            <a:endParaRPr lang="en-US" sz="2200" dirty="0">
              <a:solidFill>
                <a:srgbClr val="000000"/>
              </a:solidFill>
              <a:effectLst/>
              <a:latin typeface="Calibri" panose="020F0502020204030204" pitchFamily="34" charset="0"/>
              <a:ea typeface="Calibri" panose="020F0502020204030204" pitchFamily="34" charset="0"/>
            </a:endParaRPr>
          </a:p>
          <a:p>
            <a:pPr marL="342900" marR="0" lvl="0" indent="-342900" rtl="0">
              <a:lnSpc>
                <a:spcPct val="150000"/>
              </a:lnSpc>
              <a:spcBef>
                <a:spcPts val="0"/>
              </a:spcBef>
              <a:spcAft>
                <a:spcPts val="90"/>
              </a:spcAft>
              <a:buFont typeface="Symbol" panose="05050102010706020507" pitchFamily="18" charset="2"/>
              <a:buChar char=""/>
            </a:pPr>
            <a:r>
              <a:rPr lang="en-US" sz="2200" dirty="0">
                <a:solidFill>
                  <a:srgbClr val="000000"/>
                </a:solidFill>
                <a:effectLst/>
                <a:latin typeface="Calibri" panose="020F0502020204030204" pitchFamily="34" charset="0"/>
                <a:ea typeface="Calibri" panose="020F0502020204030204" pitchFamily="34" charset="0"/>
              </a:rPr>
              <a:t>Daily Audit with individual feedback to non-compliant staff </a:t>
            </a:r>
            <a:endParaRPr lang="en-US"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4397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DC0DFE0D2DA5448FF7AC5C63D2CEB4" ma:contentTypeVersion="1" ma:contentTypeDescription="Create a new document." ma:contentTypeScope="" ma:versionID="5b3483312e7b7c1367cb988c051f6349">
  <xsd:schema xmlns:xsd="http://www.w3.org/2001/XMLSchema" xmlns:xs="http://www.w3.org/2001/XMLSchema" xmlns:p="http://schemas.microsoft.com/office/2006/metadata/properties" xmlns:ns1="http://schemas.microsoft.com/sharepoint/v3" targetNamespace="http://schemas.microsoft.com/office/2006/metadata/properties" ma:root="true" ma:fieldsID="9731dec261deb37c812c0bf4798222a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19BE2A-84D0-4A2C-AD13-F22417F884C6}"/>
</file>

<file path=customXml/itemProps2.xml><?xml version="1.0" encoding="utf-8"?>
<ds:datastoreItem xmlns:ds="http://schemas.openxmlformats.org/officeDocument/2006/customXml" ds:itemID="{73C95B01-8BC8-48E5-8D65-4439AC709FC7}"/>
</file>

<file path=customXml/itemProps3.xml><?xml version="1.0" encoding="utf-8"?>
<ds:datastoreItem xmlns:ds="http://schemas.openxmlformats.org/officeDocument/2006/customXml" ds:itemID="{D93F7951-F5DF-4485-918C-BEC382253574}"/>
</file>

<file path=docProps/app.xml><?xml version="1.0" encoding="utf-8"?>
<Properties xmlns="http://schemas.openxmlformats.org/officeDocument/2006/extended-properties" xmlns:vt="http://schemas.openxmlformats.org/officeDocument/2006/docPropsVTypes">
  <Template>Office 2013 - 2022 Theme</Template>
  <TotalTime>1145</TotalTime>
  <Words>493</Words>
  <Application>Microsoft Macintosh PowerPoint</Application>
  <PresentationFormat>On-screen Show (16:9)</PresentationFormat>
  <Paragraphs>87</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Söhne</vt:lpstr>
      <vt:lpstr>Symbol</vt:lpstr>
      <vt:lpstr>Times New Roman</vt:lpstr>
      <vt:lpstr>Wingdings</vt:lpstr>
      <vt:lpstr>Office Theme</vt:lpstr>
      <vt:lpstr>PowerPoint Presentation</vt:lpstr>
      <vt:lpstr>PowerPoint Presentation</vt:lpstr>
      <vt:lpstr>PowerPoint Presentation</vt:lpstr>
      <vt:lpstr>PowerPoint Presentation</vt:lpstr>
      <vt:lpstr>Examples of Point of care Tests</vt:lpstr>
      <vt:lpstr>Critical Results Definition </vt:lpstr>
      <vt:lpstr>Quality Improvement Project - Aim </vt:lpstr>
      <vt:lpstr>Methods </vt:lpstr>
      <vt:lpstr>Intervention </vt:lpstr>
      <vt:lpstr>Medical Unit wise Data</vt:lpstr>
      <vt:lpstr>POC Compliance Run chart</vt:lpstr>
      <vt:lpstr>Current status of Reporting  </vt:lpstr>
      <vt:lpstr>Challenges in Reporting Critical Result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Suliemaan Ahmad S. Alghabbeesh</dc:creator>
  <cp:lastModifiedBy>Ammar Al Ismail</cp:lastModifiedBy>
  <cp:revision>83</cp:revision>
  <dcterms:created xsi:type="dcterms:W3CDTF">2024-01-09T07:41:17Z</dcterms:created>
  <dcterms:modified xsi:type="dcterms:W3CDTF">2024-02-24T05:39:14Z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73f5887-035d-4765-8d10-97aaac8deb4a_Enabled">
    <vt:lpwstr>true</vt:lpwstr>
  </property>
  <property fmtid="{D5CDD505-2E9C-101B-9397-08002B2CF9AE}" pid="3" name="MSIP_Label_573f5887-035d-4765-8d10-97aaac8deb4a_SetDate">
    <vt:lpwstr>2024-01-09T07:48:58Z</vt:lpwstr>
  </property>
  <property fmtid="{D5CDD505-2E9C-101B-9397-08002B2CF9AE}" pid="4" name="MSIP_Label_573f5887-035d-4765-8d10-97aaac8deb4a_Method">
    <vt:lpwstr>Standard</vt:lpwstr>
  </property>
  <property fmtid="{D5CDD505-2E9C-101B-9397-08002B2CF9AE}" pid="5" name="MSIP_Label_573f5887-035d-4765-8d10-97aaac8deb4a_Name">
    <vt:lpwstr>Public</vt:lpwstr>
  </property>
  <property fmtid="{D5CDD505-2E9C-101B-9397-08002B2CF9AE}" pid="6" name="MSIP_Label_573f5887-035d-4765-8d10-97aaac8deb4a_SiteId">
    <vt:lpwstr>f08ae827-76a0-4eda-8325-df208f3835ab</vt:lpwstr>
  </property>
  <property fmtid="{D5CDD505-2E9C-101B-9397-08002B2CF9AE}" pid="7" name="MSIP_Label_573f5887-035d-4765-8d10-97aaac8deb4a_ActionId">
    <vt:lpwstr>bb8d6f3c-698e-4863-91c1-7784e18c28d8</vt:lpwstr>
  </property>
  <property fmtid="{D5CDD505-2E9C-101B-9397-08002B2CF9AE}" pid="8" name="MSIP_Label_573f5887-035d-4765-8d10-97aaac8deb4a_ContentBits">
    <vt:lpwstr>0</vt:lpwstr>
  </property>
  <property fmtid="{D5CDD505-2E9C-101B-9397-08002B2CF9AE}" pid="9" name="ArticulateGUID">
    <vt:lpwstr>57F00BAB-2D4D-4EFB-86A5-38BB00AFDB01</vt:lpwstr>
  </property>
  <property fmtid="{D5CDD505-2E9C-101B-9397-08002B2CF9AE}" pid="10" name="ArticulatePath">
    <vt:lpwstr>MEF2024 - Presentation Template (16'9) v2</vt:lpwstr>
  </property>
  <property fmtid="{D5CDD505-2E9C-101B-9397-08002B2CF9AE}" pid="11" name="ContentTypeId">
    <vt:lpwstr>0x010100A4DC0DFE0D2DA5448FF7AC5C63D2CEB4</vt:lpwstr>
  </property>
</Properties>
</file>