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style1.xml" ContentType="application/vnd.ms-office.chartstyle+xml"/>
  <Override PartName="/ppt/charts/colors1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1" r:id="rId4"/>
    <p:sldId id="269" r:id="rId5"/>
    <p:sldId id="267" r:id="rId6"/>
    <p:sldId id="263" r:id="rId7"/>
    <p:sldId id="270" r:id="rId8"/>
    <p:sldId id="272" r:id="rId9"/>
    <p:sldId id="273" r:id="rId10"/>
    <p:sldId id="271" r:id="rId11"/>
    <p:sldId id="265" r:id="rId12"/>
    <p:sldId id="264" r:id="rId13"/>
    <p:sldId id="257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55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100" d="100"/>
          <a:sy n="100" d="100"/>
        </p:scale>
        <p:origin x="19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47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yedMe01\Downloads\Report%20from%20Map%20of%20Medicine%20-%20MINISTRY%20OF%20PUBLIC%20HEALTH%20STATE%20OF%20QATAR%20-%202016-12-01%20-%202017-09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[Report from Map of Medicine - MINISTRY OF PUBLIC HEALTH STATE OF QATAR - 2016-12-01 - 2017-09-17.xlsx]Pathway -Tables!Top 10 pathway views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'Pathway -Tables'!$AT$11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'Pathway -Tables'!$AS$12:$AS$21</c:f>
              <c:strCache>
                <c:ptCount val="10"/>
                <c:pt idx="0">
                  <c:v>Type II diabetes mellitus (DM) in adults and the elderly</c:v>
                </c:pt>
                <c:pt idx="1">
                  <c:v>Asthma in adults</c:v>
                </c:pt>
                <c:pt idx="2">
                  <c:v>Anaemia</c:v>
                </c:pt>
                <c:pt idx="3">
                  <c:v>Acute cholecystitis</c:v>
                </c:pt>
                <c:pt idx="4">
                  <c:v>Acute coronary syndrome</c:v>
                </c:pt>
                <c:pt idx="5">
                  <c:v>Diabetes mellitus (DM) in children and adolescents</c:v>
                </c:pt>
                <c:pt idx="6">
                  <c:v>Type I diabetes mellitus (DM) in adults and the elderly</c:v>
                </c:pt>
                <c:pt idx="7">
                  <c:v>Headache in adults</c:v>
                </c:pt>
                <c:pt idx="8">
                  <c:v>Chronic kidney disease</c:v>
                </c:pt>
                <c:pt idx="9">
                  <c:v>Asthma in children</c:v>
                </c:pt>
              </c:strCache>
            </c:strRef>
          </c:cat>
          <c:val>
            <c:numRef>
              <c:f>'Pathway -Tables'!$AT$12:$AT$21</c:f>
              <c:numCache>
                <c:formatCode>General</c:formatCode>
                <c:ptCount val="10"/>
                <c:pt idx="0">
                  <c:v>79</c:v>
                </c:pt>
                <c:pt idx="1">
                  <c:v>68</c:v>
                </c:pt>
                <c:pt idx="2">
                  <c:v>57</c:v>
                </c:pt>
                <c:pt idx="3">
                  <c:v>52</c:v>
                </c:pt>
                <c:pt idx="4">
                  <c:v>49</c:v>
                </c:pt>
                <c:pt idx="5">
                  <c:v>45</c:v>
                </c:pt>
                <c:pt idx="6">
                  <c:v>37</c:v>
                </c:pt>
                <c:pt idx="7">
                  <c:v>37</c:v>
                </c:pt>
                <c:pt idx="8">
                  <c:v>36</c:v>
                </c:pt>
                <c:pt idx="9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1F-4C71-BE62-226289D31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295680"/>
        <c:axId val="111346048"/>
      </c:barChart>
      <c:catAx>
        <c:axId val="1102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46048"/>
        <c:crosses val="autoZero"/>
        <c:auto val="1"/>
        <c:lblAlgn val="ctr"/>
        <c:lblOffset val="100"/>
        <c:noMultiLvlLbl val="0"/>
      </c:catAx>
      <c:valAx>
        <c:axId val="11134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9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6FBC-DCEC-4C42-ADF6-8255B22701D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53D77-33F7-4143-B04A-849871F97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53D77-33F7-4143-B04A-849871F97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53D77-33F7-4143-B04A-849871F97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954486" y="2060575"/>
            <a:ext cx="3998515" cy="6223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90C75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54484" y="2746376"/>
            <a:ext cx="3998515" cy="2892425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buFontTx/>
              <a:buNone/>
              <a:defRPr sz="1500">
                <a:solidFill>
                  <a:srgbClr val="999999"/>
                </a:solidFill>
                <a:latin typeface="Arial"/>
                <a:cs typeface="Arial"/>
              </a:defRPr>
            </a:lvl1pPr>
            <a:lvl2pPr>
              <a:buFontTx/>
              <a:buNone/>
              <a:defRPr sz="1400">
                <a:solidFill>
                  <a:srgbClr val="999999"/>
                </a:solidFill>
                <a:latin typeface="Arial"/>
                <a:cs typeface="Arial"/>
              </a:defRPr>
            </a:lvl2pPr>
            <a:lvl3pPr>
              <a:buFontTx/>
              <a:buNone/>
              <a:defRPr sz="1300">
                <a:solidFill>
                  <a:srgbClr val="999999"/>
                </a:solidFill>
                <a:latin typeface="Arial"/>
                <a:cs typeface="Arial"/>
              </a:defRPr>
            </a:lvl3pPr>
            <a:lvl4pPr>
              <a:buFontTx/>
              <a:buNone/>
              <a:defRPr sz="1200">
                <a:solidFill>
                  <a:srgbClr val="999999"/>
                </a:solidFill>
                <a:latin typeface="Arial"/>
                <a:cs typeface="Arial"/>
              </a:defRPr>
            </a:lvl4pPr>
            <a:lvl5pPr>
              <a:buFontTx/>
              <a:buNone/>
              <a:defRPr sz="1100">
                <a:solidFill>
                  <a:srgbClr val="9999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247086" y="2746376"/>
            <a:ext cx="3998515" cy="2892425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buFont typeface="Arial"/>
              <a:buChar char="•"/>
              <a:defRPr sz="1500">
                <a:solidFill>
                  <a:srgbClr val="999999"/>
                </a:solidFill>
                <a:latin typeface="Arial"/>
                <a:cs typeface="Arial"/>
              </a:defRPr>
            </a:lvl1pPr>
            <a:lvl2pPr>
              <a:buFont typeface="Arial"/>
              <a:buChar char="•"/>
              <a:defRPr sz="1400">
                <a:solidFill>
                  <a:srgbClr val="999999"/>
                </a:solidFill>
                <a:latin typeface="Arial"/>
                <a:cs typeface="Arial"/>
              </a:defRPr>
            </a:lvl2pPr>
            <a:lvl3pPr>
              <a:buFont typeface="Arial"/>
              <a:buChar char="•"/>
              <a:defRPr sz="1300">
                <a:solidFill>
                  <a:srgbClr val="999999"/>
                </a:solidFill>
                <a:latin typeface="Arial"/>
                <a:cs typeface="Arial"/>
              </a:defRPr>
            </a:lvl3pPr>
            <a:lvl4pPr>
              <a:buFont typeface="Arial"/>
              <a:buChar char="•"/>
              <a:defRPr sz="1200">
                <a:solidFill>
                  <a:srgbClr val="999999"/>
                </a:solidFill>
                <a:latin typeface="Arial"/>
                <a:cs typeface="Arial"/>
              </a:defRPr>
            </a:lvl4pPr>
            <a:lvl5pPr>
              <a:buFont typeface="Arial"/>
              <a:buChar char="•"/>
              <a:defRPr sz="1100">
                <a:solidFill>
                  <a:srgbClr val="9999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47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C1C3-6209-D34C-AE31-DCFB1532236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33D4-5054-0F48-A875-9B867D66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828" y="5896303"/>
            <a:ext cx="9906000" cy="14188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altLang="en-US" sz="2000" b="1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GB" altLang="en-US" sz="2000" b="1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National Diabetes Strategy An Integrated Approach to Quality Improvement</a:t>
            </a:r>
            <a:br>
              <a:rPr lang="en-GB" altLang="en-US" sz="2000" b="1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en-US" sz="2000" b="1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2000" b="1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Dr. Mahmoud Al Zirie, HMC – National Diabetes Guidelines and care pathways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GB" altLang="en-US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altLang="en-US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3E4813-8E42-4FF6-8B50-A40946DA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558" y="184387"/>
            <a:ext cx="8749863" cy="64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22899"/>
          </a:xfrm>
        </p:spPr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70C0"/>
                </a:solidFill>
                <a:latin typeface="+mn-lt"/>
              </a:rPr>
              <a:t>Top 10 National Guidelines viewed since Jan 2017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61171"/>
              </p:ext>
            </p:extLst>
          </p:nvPr>
        </p:nvGraphicFramePr>
        <p:xfrm>
          <a:off x="495300" y="1725138"/>
          <a:ext cx="8558615" cy="397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9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82C04-1BF9-4C97-9F05-727E23E1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56444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+mn-lt"/>
              </a:rPr>
              <a:t>Coordinated Diabetes Care-Qatar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4368A63-F91A-470F-9E56-42A8A84A8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038" y="1221571"/>
            <a:ext cx="8916784" cy="53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89715" y="1985963"/>
            <a:ext cx="640080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61" y="2333296"/>
            <a:ext cx="8213836" cy="258110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36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>Conflict of Interest Declaration</a:t>
            </a:r>
            <a:r>
              <a:rPr lang="en-GB" altLang="en-US" sz="3600" b="1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/>
            </a:r>
            <a:br>
              <a:rPr lang="en-GB" altLang="en-US" sz="3600" b="1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</a:br>
            <a:r>
              <a:rPr lang="en-GB" altLang="en-US" sz="4000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4000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en-US" sz="3100" dirty="0">
                <a:latin typeface="+mn-lt"/>
                <a:ea typeface="Arial" charset="0"/>
                <a:cs typeface="Arial" charset="0"/>
              </a:rPr>
              <a:t>I do not have an affiliation (financial or otherwise) with a pharmaceutical, medical device, or communications and event planning company.</a:t>
            </a:r>
            <a:br>
              <a:rPr lang="en-GB" altLang="en-US" sz="3100" dirty="0">
                <a:latin typeface="+mn-lt"/>
                <a:ea typeface="Arial" charset="0"/>
                <a:cs typeface="Arial" charset="0"/>
              </a:rPr>
            </a:br>
            <a:r>
              <a:rPr lang="en-GB" altLang="en-US" sz="4000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4000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en-US" sz="4000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4000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en-US" sz="4000" dirty="0">
                <a:solidFill>
                  <a:srgbClr val="005CB9"/>
                </a:solidFill>
                <a:latin typeface="Arial" charset="0"/>
                <a:ea typeface="Arial" charset="0"/>
                <a:cs typeface="Arial" charset="0"/>
              </a:rPr>
              <a:t>               </a:t>
            </a:r>
            <a:endParaRPr lang="en-GB" altLang="en-US" sz="2400" dirty="0">
              <a:solidFill>
                <a:srgbClr val="005CB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65D96-84A0-45B0-83C4-184A594B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11740"/>
          </a:xfrm>
        </p:spPr>
        <p:txBody>
          <a:bodyPr>
            <a:normAutofit/>
          </a:bodyPr>
          <a:lstStyle/>
          <a:p>
            <a:r>
              <a:rPr lang="en-GB" altLang="en-US" sz="3200" b="1" u="sng" dirty="0">
                <a:solidFill>
                  <a:srgbClr val="005CB9"/>
                </a:solidFill>
                <a:latin typeface="+mn-lt"/>
                <a:ea typeface="Arial" charset="0"/>
                <a:cs typeface="Arial" charset="0"/>
              </a:rPr>
              <a:t>Challenges In Diabetes Service-Qatar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EF25-43F3-42B7-B130-AF406647B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176868"/>
            <a:ext cx="4210050" cy="4923892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dirty="0"/>
              <a:t>Variation in Access</a:t>
            </a:r>
          </a:p>
          <a:p>
            <a:pPr>
              <a:buClr>
                <a:srgbClr val="0070C0"/>
              </a:buClr>
            </a:pPr>
            <a:r>
              <a:rPr lang="en-US" dirty="0"/>
              <a:t>Variation in service provision</a:t>
            </a:r>
          </a:p>
          <a:p>
            <a:pPr>
              <a:buClr>
                <a:srgbClr val="0070C0"/>
              </a:buClr>
            </a:pPr>
            <a:r>
              <a:rPr lang="en-US" dirty="0"/>
              <a:t>Variation in Perception</a:t>
            </a:r>
          </a:p>
          <a:p>
            <a:pPr>
              <a:buClr>
                <a:srgbClr val="0070C0"/>
              </a:buClr>
            </a:pPr>
            <a:r>
              <a:rPr lang="en-US" dirty="0"/>
              <a:t>Variation in Implementation</a:t>
            </a:r>
          </a:p>
          <a:p>
            <a:pPr>
              <a:buClr>
                <a:srgbClr val="0070C0"/>
              </a:buClr>
            </a:pPr>
            <a:r>
              <a:rPr lang="en-US" dirty="0"/>
              <a:t>Coordination of Referral Criteria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FD0B6FDD-A31B-4933-956C-4A4F55DBA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601212" y="1176869"/>
            <a:ext cx="4787717" cy="40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Placeholder 2">
            <a:extLst>
              <a:ext uri="{FF2B5EF4-FFF2-40B4-BE49-F238E27FC236}">
                <a16:creationId xmlns:a16="http://schemas.microsoft.com/office/drawing/2014/main" xmlns="" id="{42B1EF79-1593-4A5C-90DB-A8F698915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06464" y="1171576"/>
            <a:ext cx="8123237" cy="3648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charset="0"/>
              <a:buChar char="•"/>
              <a:defRPr/>
            </a:pPr>
            <a:endParaRPr lang="en-US" altLang="en-US" sz="17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indent="0">
              <a:defRPr/>
            </a:pPr>
            <a:endParaRPr lang="en-US" altLang="en-US" sz="17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US" altLang="en-US" sz="17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US" altLang="en-US" sz="17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93688" lvl="1">
              <a:buFont typeface="Arial" charset="0"/>
              <a:buChar char="•"/>
              <a:defRPr/>
            </a:pPr>
            <a:endParaRPr lang="en-US" altLang="en-US" sz="17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4C13631-50B4-4907-8976-0FF9809BCF35}"/>
              </a:ext>
            </a:extLst>
          </p:cNvPr>
          <p:cNvSpPr txBox="1">
            <a:spLocks/>
          </p:cNvSpPr>
          <p:nvPr/>
        </p:nvSpPr>
        <p:spPr bwMode="auto">
          <a:xfrm>
            <a:off x="817229" y="255823"/>
            <a:ext cx="8397379" cy="4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kern="1200">
                <a:solidFill>
                  <a:srgbClr val="90C757"/>
                </a:solidFill>
                <a:latin typeface="Arial"/>
                <a:ea typeface="ＭＳ Ｐゴシック" pitchFamily="-106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+mn-lt"/>
                <a:ea typeface="ＭＳ Ｐゴシック" pitchFamily="34" charset="-128"/>
                <a:cs typeface="Arial" charset="0"/>
              </a:rPr>
              <a:t>The National </a:t>
            </a:r>
            <a:r>
              <a:rPr lang="en-US" altLang="en-US" sz="3200" b="1" u="sng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  <a:cs typeface="Arial" charset="0"/>
              </a:rPr>
              <a:t>Diabetes Strategy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altLang="en-US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7173" name="Group 15">
            <a:extLst>
              <a:ext uri="{FF2B5EF4-FFF2-40B4-BE49-F238E27FC236}">
                <a16:creationId xmlns:a16="http://schemas.microsoft.com/office/drawing/2014/main" xmlns="" id="{9D602ADB-1DE4-4E20-A503-CBEE6CEBC5E7}"/>
              </a:ext>
            </a:extLst>
          </p:cNvPr>
          <p:cNvGrpSpPr>
            <a:grpSpLocks/>
          </p:cNvGrpSpPr>
          <p:nvPr/>
        </p:nvGrpSpPr>
        <p:grpSpPr bwMode="auto">
          <a:xfrm>
            <a:off x="4991333" y="1020648"/>
            <a:ext cx="4502276" cy="5309698"/>
            <a:chOff x="2296150" y="1534708"/>
            <a:chExt cx="6574460" cy="410366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CA546C6D-F6C8-49DC-8F88-749F5046D0A3}"/>
                </a:ext>
              </a:extLst>
            </p:cNvPr>
            <p:cNvSpPr/>
            <p:nvPr/>
          </p:nvSpPr>
          <p:spPr>
            <a:xfrm>
              <a:off x="2387175" y="1534708"/>
              <a:ext cx="6261713" cy="52704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26D4047F-BDA2-4D42-89CA-1039C64CE1E3}"/>
                </a:ext>
              </a:extLst>
            </p:cNvPr>
            <p:cNvSpPr/>
            <p:nvPr/>
          </p:nvSpPr>
          <p:spPr>
            <a:xfrm>
              <a:off x="2387175" y="2226854"/>
              <a:ext cx="6261713" cy="52704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50E1D286-0FD8-4969-8583-D7C3A8C69A57}"/>
                </a:ext>
              </a:extLst>
            </p:cNvPr>
            <p:cNvSpPr/>
            <p:nvPr/>
          </p:nvSpPr>
          <p:spPr>
            <a:xfrm>
              <a:off x="2387175" y="2926938"/>
              <a:ext cx="6261713" cy="52704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6DB5A0D-544C-410D-B298-7EC73B13EEEB}"/>
                </a:ext>
              </a:extLst>
            </p:cNvPr>
            <p:cNvSpPr/>
            <p:nvPr/>
          </p:nvSpPr>
          <p:spPr>
            <a:xfrm>
              <a:off x="2387175" y="3669884"/>
              <a:ext cx="6261713" cy="52704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AF8E0508-E9E6-49D6-809C-FCB7FE5D5286}"/>
                </a:ext>
              </a:extLst>
            </p:cNvPr>
            <p:cNvSpPr/>
            <p:nvPr/>
          </p:nvSpPr>
          <p:spPr>
            <a:xfrm>
              <a:off x="2387175" y="4401718"/>
              <a:ext cx="6261713" cy="52704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4D8941AC-9D46-4E8A-A401-998E18A26C7B}"/>
                </a:ext>
              </a:extLst>
            </p:cNvPr>
            <p:cNvSpPr/>
            <p:nvPr/>
          </p:nvSpPr>
          <p:spPr>
            <a:xfrm>
              <a:off x="2387175" y="5111326"/>
              <a:ext cx="6261713" cy="52704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2" name="TextBox 7">
              <a:extLst>
                <a:ext uri="{FF2B5EF4-FFF2-40B4-BE49-F238E27FC236}">
                  <a16:creationId xmlns:a16="http://schemas.microsoft.com/office/drawing/2014/main" xmlns="" id="{913B11FE-6E11-49A5-906F-536AB527B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023" y="1549826"/>
              <a:ext cx="3198641" cy="21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200" b="1" u="sng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Awareness and Prevention </a:t>
              </a:r>
            </a:p>
          </p:txBody>
        </p:sp>
        <p:sp>
          <p:nvSpPr>
            <p:cNvPr id="7183" name="TextBox 16">
              <a:extLst>
                <a:ext uri="{FF2B5EF4-FFF2-40B4-BE49-F238E27FC236}">
                  <a16:creationId xmlns:a16="http://schemas.microsoft.com/office/drawing/2014/main" xmlns="" id="{BF32A3BD-F630-4166-BF6A-F24000812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3479" y="2213056"/>
              <a:ext cx="2755577" cy="21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 u="sng" dirty="0">
                  <a:solidFill>
                    <a:srgbClr val="00B050"/>
                  </a:solidFill>
                </a:rPr>
                <a:t>Patient Empowerment  </a:t>
              </a:r>
            </a:p>
          </p:txBody>
        </p:sp>
        <p:sp>
          <p:nvSpPr>
            <p:cNvPr id="7184" name="TextBox 17">
              <a:extLst>
                <a:ext uri="{FF2B5EF4-FFF2-40B4-BE49-F238E27FC236}">
                  <a16:creationId xmlns:a16="http://schemas.microsoft.com/office/drawing/2014/main" xmlns="" id="{D3378E42-22D2-4A98-B5C2-03C955FF9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176" y="2926593"/>
              <a:ext cx="1826284" cy="21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 u="sng" dirty="0">
                  <a:solidFill>
                    <a:srgbClr val="00B050"/>
                  </a:solidFill>
                </a:rPr>
                <a:t>Care Delivery  </a:t>
              </a:r>
            </a:p>
          </p:txBody>
        </p:sp>
        <p:sp>
          <p:nvSpPr>
            <p:cNvPr id="7185" name="TextBox 18">
              <a:extLst>
                <a:ext uri="{FF2B5EF4-FFF2-40B4-BE49-F238E27FC236}">
                  <a16:creationId xmlns:a16="http://schemas.microsoft.com/office/drawing/2014/main" xmlns="" id="{64EB6B0C-5150-43F0-80A6-06D46ADED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990" y="4369873"/>
              <a:ext cx="3069242" cy="21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 u="sng" dirty="0">
                  <a:solidFill>
                    <a:srgbClr val="00B050"/>
                  </a:solidFill>
                </a:rPr>
                <a:t>Information Management  </a:t>
              </a:r>
            </a:p>
          </p:txBody>
        </p:sp>
        <p:sp>
          <p:nvSpPr>
            <p:cNvPr id="7186" name="TextBox 19">
              <a:extLst>
                <a:ext uri="{FF2B5EF4-FFF2-40B4-BE49-F238E27FC236}">
                  <a16:creationId xmlns:a16="http://schemas.microsoft.com/office/drawing/2014/main" xmlns="" id="{9FF6F49E-C352-49C3-8D96-46C0FB665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739" y="5082828"/>
              <a:ext cx="1402600" cy="21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 u="sng" dirty="0">
                  <a:solidFill>
                    <a:srgbClr val="00B050"/>
                  </a:solidFill>
                </a:rPr>
                <a:t>Research  </a:t>
              </a:r>
            </a:p>
          </p:txBody>
        </p:sp>
        <p:sp>
          <p:nvSpPr>
            <p:cNvPr id="7187" name="TextBox 20">
              <a:extLst>
                <a:ext uri="{FF2B5EF4-FFF2-40B4-BE49-F238E27FC236}">
                  <a16:creationId xmlns:a16="http://schemas.microsoft.com/office/drawing/2014/main" xmlns="" id="{7E89A5F6-A9D3-4F0F-B6BE-0C2404827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2045" y="3641483"/>
              <a:ext cx="4396471" cy="21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 u="sng" dirty="0">
                  <a:solidFill>
                    <a:srgbClr val="00B050"/>
                  </a:solidFill>
                </a:rPr>
                <a:t>Human Capital and Capacity Building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28FCE52-7C07-4B00-9BC5-24B38ECBFF12}"/>
                </a:ext>
              </a:extLst>
            </p:cNvPr>
            <p:cNvSpPr txBox="1"/>
            <p:nvPr/>
          </p:nvSpPr>
          <p:spPr>
            <a:xfrm>
              <a:off x="2784088" y="1766482"/>
              <a:ext cx="6086522" cy="333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Deliver clear messages in targeted promotional campaigns,</a:t>
              </a:r>
            </a:p>
            <a:p>
              <a:pPr>
                <a:defRPr/>
              </a:pP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 reinforced across multiple channels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B199972-28DB-4BE3-82AD-30B9AEDABE2A}"/>
                </a:ext>
              </a:extLst>
            </p:cNvPr>
            <p:cNvSpPr txBox="1"/>
            <p:nvPr/>
          </p:nvSpPr>
          <p:spPr>
            <a:xfrm>
              <a:off x="2544354" y="2444340"/>
              <a:ext cx="5552820" cy="333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Provide education and coaching to empower patients </a:t>
              </a:r>
            </a:p>
            <a:p>
              <a:pPr>
                <a:defRPr/>
              </a:pP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to take action to improve their own health outcomes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52271AE-F160-4A29-BCA7-9FC919647FEF}"/>
                </a:ext>
              </a:extLst>
            </p:cNvPr>
            <p:cNvSpPr txBox="1"/>
            <p:nvPr/>
          </p:nvSpPr>
          <p:spPr>
            <a:xfrm>
              <a:off x="2471321" y="3124707"/>
              <a:ext cx="5910961" cy="333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rgbClr val="002060"/>
                  </a:solidFill>
                  <a:latin typeface="Arial" charset="0"/>
                  <a:cs typeface="Arial" charset="0"/>
                </a:defRPr>
              </a:lvl1pPr>
            </a:lstStyle>
            <a:p>
              <a:r>
                <a:rPr lang="en-US" dirty="0"/>
                <a:t>Design the governance, structure, process to guide HCPs</a:t>
              </a:r>
            </a:p>
            <a:p>
              <a:r>
                <a:rPr lang="en-US" dirty="0"/>
                <a:t> and patients around the new diabetes care model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2AEA2C5-DCCD-4299-B8BB-18C41D3B19BB}"/>
                </a:ext>
              </a:extLst>
            </p:cNvPr>
            <p:cNvSpPr txBox="1"/>
            <p:nvPr/>
          </p:nvSpPr>
          <p:spPr>
            <a:xfrm>
              <a:off x="2398003" y="3828632"/>
              <a:ext cx="6369756" cy="333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rgbClr val="002060"/>
                  </a:solidFill>
                  <a:latin typeface="Arial" charset="0"/>
                  <a:cs typeface="Arial" charset="0"/>
                </a:defRPr>
              </a:lvl1pPr>
            </a:lstStyle>
            <a:p>
              <a:r>
                <a:rPr lang="en-US" dirty="0"/>
                <a:t>Build the pool of diabetes care resources, increase capability, </a:t>
              </a:r>
            </a:p>
            <a:p>
              <a:r>
                <a:rPr lang="en-US" dirty="0"/>
                <a:t>developing the  infrastructure, policies and enablers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0E1D401-30C6-440C-BC2E-E9C9B22582C5}"/>
                </a:ext>
              </a:extLst>
            </p:cNvPr>
            <p:cNvSpPr txBox="1"/>
            <p:nvPr/>
          </p:nvSpPr>
          <p:spPr>
            <a:xfrm>
              <a:off x="2370149" y="4573167"/>
              <a:ext cx="6470409" cy="333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Build new policies, infrastructure and capabilities for health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 information collection, analysis, communication and reporting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CA176C5-1051-4390-9124-8BE08473633E}"/>
                </a:ext>
              </a:extLst>
            </p:cNvPr>
            <p:cNvSpPr txBox="1"/>
            <p:nvPr/>
          </p:nvSpPr>
          <p:spPr>
            <a:xfrm>
              <a:off x="2296150" y="5266900"/>
              <a:ext cx="6313578" cy="333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overn the national research agenda and to build the national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 diabetes research platform, infrastructure and capabilities </a:t>
              </a:r>
            </a:p>
          </p:txBody>
        </p:sp>
      </p:grpSp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A8D80D15-79A9-4DD9-837F-412E5EB3E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54" y="1675128"/>
            <a:ext cx="4222701" cy="25699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u="sng" dirty="0">
                <a:solidFill>
                  <a:srgbClr val="0070C0"/>
                </a:solidFill>
              </a:rPr>
              <a:t>Lead: </a:t>
            </a:r>
            <a:r>
              <a:rPr lang="en-US" altLang="en-US" sz="1100" b="1" dirty="0">
                <a:solidFill>
                  <a:srgbClr val="0070C0"/>
                </a:solidFill>
              </a:rPr>
              <a:t>	</a:t>
            </a:r>
          </a:p>
          <a:p>
            <a:pPr eaLnBrk="1" hangingPunct="1"/>
            <a:r>
              <a:rPr lang="en-US" altLang="en-US" sz="1100" b="1" dirty="0">
                <a:solidFill>
                  <a:srgbClr val="0070C0"/>
                </a:solidFill>
              </a:rPr>
              <a:t>-  Dr. Mahmoud  Zirie, HMC – Chief, Adult Diabetes</a:t>
            </a:r>
          </a:p>
          <a:p>
            <a:pPr eaLnBrk="1" hangingPunct="1"/>
            <a:endParaRPr lang="en-US" altLang="en-US" sz="11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1400" b="1" u="sng" dirty="0">
                <a:solidFill>
                  <a:srgbClr val="0070C0"/>
                </a:solidFill>
              </a:rPr>
              <a:t>Members</a:t>
            </a:r>
            <a:r>
              <a:rPr lang="en-US" altLang="en-US" sz="1100" b="1" u="sng" dirty="0">
                <a:solidFill>
                  <a:srgbClr val="0070C0"/>
                </a:solidFill>
              </a:rPr>
              <a:t>:</a:t>
            </a:r>
          </a:p>
          <a:p>
            <a:pPr marL="119063" indent="-119063" eaLnBrk="1" hangingPunct="1"/>
            <a:r>
              <a:rPr lang="en-US" altLang="en-US" sz="1100" b="1" dirty="0">
                <a:solidFill>
                  <a:srgbClr val="0070C0"/>
                </a:solidFill>
              </a:rPr>
              <a:t>-  Ms. Enas A/Gadir Abdoun Osman, HMC - Clinical Pharmacist, National Diabetes Center, HGH</a:t>
            </a:r>
          </a:p>
          <a:p>
            <a:pPr marL="119063" indent="-119063" eaLnBrk="1" hangingPunct="1"/>
            <a:r>
              <a:rPr lang="en-US" altLang="en-US" sz="1100" b="1" dirty="0">
                <a:solidFill>
                  <a:srgbClr val="0070C0"/>
                </a:solidFill>
              </a:rPr>
              <a:t>-  Dr. Mohamed Bashir, Clinical Lead, Pregnancy and Diabetes</a:t>
            </a:r>
          </a:p>
          <a:p>
            <a:pPr eaLnBrk="1" hangingPunct="1"/>
            <a:r>
              <a:rPr lang="en-US" altLang="en-US" sz="1100" b="1" dirty="0">
                <a:solidFill>
                  <a:srgbClr val="0070C0"/>
                </a:solidFill>
              </a:rPr>
              <a:t>-  Dr. </a:t>
            </a:r>
            <a:r>
              <a:rPr lang="en-US" altLang="en-US" sz="1100" b="1" dirty="0" err="1">
                <a:solidFill>
                  <a:srgbClr val="0070C0"/>
                </a:solidFill>
              </a:rPr>
              <a:t>Dahila</a:t>
            </a:r>
            <a:r>
              <a:rPr lang="en-US" altLang="en-US" sz="1100" b="1" dirty="0">
                <a:solidFill>
                  <a:srgbClr val="0070C0"/>
                </a:solidFill>
              </a:rPr>
              <a:t> Mustafa Hassan,  Consultant, PHCC</a:t>
            </a:r>
          </a:p>
          <a:p>
            <a:pPr marL="119063" indent="-119063" eaLnBrk="1" hangingPunct="1"/>
            <a:r>
              <a:rPr lang="en-US" altLang="en-US" sz="1100" b="1" dirty="0">
                <a:solidFill>
                  <a:srgbClr val="0070C0"/>
                </a:solidFill>
              </a:rPr>
              <a:t>-  Dr. Mohsin Saleh Ahmed Mismar, Head of  Service     Improvement, PHCC</a:t>
            </a:r>
          </a:p>
          <a:p>
            <a:pPr eaLnBrk="1" hangingPunct="1"/>
            <a:r>
              <a:rPr lang="en-US" altLang="en-US" sz="1100" b="1" dirty="0">
                <a:solidFill>
                  <a:srgbClr val="0070C0"/>
                </a:solidFill>
              </a:rPr>
              <a:t>-  Ms. Joelle Bevington,  Program Manager, PHCC</a:t>
            </a:r>
          </a:p>
          <a:p>
            <a:pPr marL="119063" indent="-119063" eaLnBrk="1" hangingPunct="1"/>
            <a:r>
              <a:rPr lang="en-US" altLang="en-US" sz="1100" b="1" dirty="0">
                <a:solidFill>
                  <a:srgbClr val="0070C0"/>
                </a:solidFill>
              </a:rPr>
              <a:t>-  Dr. Ameena </a:t>
            </a:r>
            <a:r>
              <a:rPr lang="en-US" altLang="en-US" sz="1100" b="1" dirty="0" err="1">
                <a:solidFill>
                  <a:srgbClr val="0070C0"/>
                </a:solidFill>
              </a:rPr>
              <a:t>Fakhroo</a:t>
            </a:r>
            <a:r>
              <a:rPr lang="en-US" altLang="en-US" sz="1100" b="1" dirty="0">
                <a:solidFill>
                  <a:srgbClr val="0070C0"/>
                </a:solidFill>
              </a:rPr>
              <a:t>, Consultant PHCC &amp; Physician in  Charge of Al </a:t>
            </a:r>
            <a:r>
              <a:rPr lang="en-US" altLang="en-US" sz="1100" b="1" dirty="0" err="1">
                <a:solidFill>
                  <a:srgbClr val="0070C0"/>
                </a:solidFill>
              </a:rPr>
              <a:t>Thumama</a:t>
            </a:r>
            <a:r>
              <a:rPr lang="en-US" altLang="en-US" sz="1100" b="1" dirty="0">
                <a:solidFill>
                  <a:srgbClr val="0070C0"/>
                </a:solidFill>
              </a:rPr>
              <a:t> 	Health Center</a:t>
            </a:r>
            <a:r>
              <a:rPr lang="en-US" altLang="en-US" sz="1200" b="1" dirty="0">
                <a:solidFill>
                  <a:srgbClr val="0070C0"/>
                </a:solidFill>
              </a:rPr>
              <a:t> </a:t>
            </a:r>
            <a:endParaRPr lang="en-US" altLang="en-US" sz="800" dirty="0">
              <a:solidFill>
                <a:srgbClr val="0070C0"/>
              </a:solidFill>
            </a:endParaRPr>
          </a:p>
        </p:txBody>
      </p:sp>
      <p:sp>
        <p:nvSpPr>
          <p:cNvPr id="30" name="TextBox 67">
            <a:extLst>
              <a:ext uri="{FF2B5EF4-FFF2-40B4-BE49-F238E27FC236}">
                <a16:creationId xmlns:a16="http://schemas.microsoft.com/office/drawing/2014/main" xmlns="" id="{30264F11-B74A-49AD-AA9C-076CFF9D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99" y="4730248"/>
            <a:ext cx="3902983" cy="1492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1400" b="1" u="sng" dirty="0">
                <a:solidFill>
                  <a:srgbClr val="0070C0"/>
                </a:solidFill>
                <a:cs typeface="Arial" charset="0"/>
              </a:rPr>
              <a:t>Objectives</a:t>
            </a:r>
            <a:r>
              <a:rPr lang="en-US" altLang="en-US" sz="1100" b="1" u="sng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100" b="1" dirty="0">
                <a:solidFill>
                  <a:srgbClr val="0070C0"/>
                </a:solidFill>
                <a:cs typeface="Arial" charset="0"/>
              </a:rPr>
              <a:t>Establish Guidelines &amp; Protocol Work Group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100" b="1" dirty="0">
                <a:solidFill>
                  <a:srgbClr val="0070C0"/>
                </a:solidFill>
                <a:cs typeface="Arial" charset="0"/>
              </a:rPr>
              <a:t>Develop enforceable guidelines for public and private sector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100" b="1" dirty="0">
                <a:solidFill>
                  <a:srgbClr val="0070C0"/>
                </a:solidFill>
                <a:cs typeface="Arial" charset="0"/>
              </a:rPr>
              <a:t>Obtain national agreement on standardized clinical guidelines, referral criteria and protocols, i.e. patient pathways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100" b="1" dirty="0">
                <a:solidFill>
                  <a:srgbClr val="0070C0"/>
                </a:solidFill>
                <a:cs typeface="Arial" charset="0"/>
              </a:rPr>
              <a:t>Design national coordination of care process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xmlns="" id="{0A87D304-D604-4A00-A031-86E241FF4532}"/>
              </a:ext>
            </a:extLst>
          </p:cNvPr>
          <p:cNvSpPr/>
          <p:nvPr/>
        </p:nvSpPr>
        <p:spPr>
          <a:xfrm>
            <a:off x="4546710" y="3112179"/>
            <a:ext cx="632042" cy="35840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B1FD91CF-F759-4F48-BEB2-0C50396A743C}"/>
              </a:ext>
            </a:extLst>
          </p:cNvPr>
          <p:cNvSpPr/>
          <p:nvPr/>
        </p:nvSpPr>
        <p:spPr>
          <a:xfrm>
            <a:off x="2373539" y="4275197"/>
            <a:ext cx="351166" cy="479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69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04332"/>
            <a:ext cx="3085132" cy="610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365127"/>
            <a:ext cx="87825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GB" sz="3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Main objectives of the National Diabetes Clinical Guidelines - Qatar</a:t>
            </a:r>
            <a:endParaRPr lang="en-GB" sz="36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6530" y="2413597"/>
            <a:ext cx="8298501" cy="3329172"/>
          </a:xfrm>
          <a:prstGeom prst="roundRect">
            <a:avLst>
              <a:gd name="adj" fmla="val 6489"/>
            </a:avLst>
          </a:prstGeom>
          <a:gradFill flip="none" rotWithShape="1">
            <a:gsLst>
              <a:gs pos="0">
                <a:srgbClr val="005EA4">
                  <a:shade val="30000"/>
                  <a:satMod val="115000"/>
                </a:srgbClr>
              </a:gs>
              <a:gs pos="50000">
                <a:srgbClr val="005EA4">
                  <a:shade val="67500"/>
                  <a:satMod val="115000"/>
                </a:srgbClr>
              </a:gs>
              <a:gs pos="100000">
                <a:srgbClr val="005EA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997" indent="-278606" defTabSz="371475">
              <a:spcBef>
                <a:spcPts val="1463"/>
              </a:spcBef>
              <a:spcAft>
                <a:spcPts val="488"/>
              </a:spcAft>
              <a:buFont typeface="+mj-lt"/>
              <a:buAutoNum type="arabicPeriod"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Reduce unwarranted variation in care delivery and improve value from  Diabetes healthcare system as a whole.</a:t>
            </a:r>
          </a:p>
          <a:p>
            <a:pPr marL="355997" indent="-278606" defTabSz="371475">
              <a:spcBef>
                <a:spcPts val="1463"/>
              </a:spcBef>
              <a:spcAft>
                <a:spcPts val="488"/>
              </a:spcAft>
              <a:buFont typeface="+mj-lt"/>
              <a:buAutoNum type="arabicPeriod"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Adapt international best practice to the Qatar National context.</a:t>
            </a:r>
          </a:p>
          <a:p>
            <a:pPr marL="355997" indent="-278606" defTabSz="371475">
              <a:spcBef>
                <a:spcPts val="1463"/>
              </a:spcBef>
              <a:spcAft>
                <a:spcPts val="488"/>
              </a:spcAft>
              <a:buFont typeface="+mj-lt"/>
              <a:buAutoNum type="arabicPeriod"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Enable Insurers and Providers to understand best practice interventions in the diagnosis and management of diabetes  in Qatar.</a:t>
            </a:r>
          </a:p>
        </p:txBody>
      </p:sp>
    </p:spTree>
    <p:extLst>
      <p:ext uri="{BB962C8B-B14F-4D97-AF65-F5344CB8AC3E}">
        <p14:creationId xmlns:p14="http://schemas.microsoft.com/office/powerpoint/2010/main" val="25603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F6650-3F28-42F6-B608-6F88B2CE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2269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+mn-lt"/>
              </a:rPr>
              <a:t>Diabetes Guidelines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769A5-B660-436A-AB4F-C5FFFD20E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961" y="1288026"/>
            <a:ext cx="4537127" cy="490629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en-US" sz="2000" b="1" dirty="0"/>
              <a:t>The goal will be to form integrated, multi-disciplinary diabetes teams : </a:t>
            </a:r>
          </a:p>
          <a:p>
            <a:pPr marL="393700" indent="0">
              <a:buClr>
                <a:srgbClr val="0070C0"/>
              </a:buClr>
              <a:buNone/>
            </a:pPr>
            <a:r>
              <a:rPr lang="en-US" sz="2000" b="1" dirty="0" err="1"/>
              <a:t>Diabetologists</a:t>
            </a:r>
            <a:r>
              <a:rPr lang="en-US" sz="2000" b="1" dirty="0"/>
              <a:t>, primary care   practitioners, nurses, educators,             community champions, ophthalmologists,           podiatrists, and other specialists) that can          provide holistic and patient-centric care</a:t>
            </a:r>
          </a:p>
          <a:p>
            <a:pPr>
              <a:buClr>
                <a:srgbClr val="0070C0"/>
              </a:buClr>
            </a:pPr>
            <a:r>
              <a:rPr lang="en-US" sz="2000" b="1" dirty="0"/>
              <a:t>screening, counseling, tracking, initial diagnosis</a:t>
            </a:r>
          </a:p>
          <a:p>
            <a:pPr>
              <a:buClr>
                <a:srgbClr val="0070C0"/>
              </a:buClr>
            </a:pPr>
            <a:r>
              <a:rPr lang="en-US" sz="2000" b="1" dirty="0"/>
              <a:t>simple diabetes care, complex diabetes care, established complication care, and advanced diabetes care</a:t>
            </a:r>
          </a:p>
          <a:p>
            <a:pPr>
              <a:buClr>
                <a:srgbClr val="0070C0"/>
              </a:buClr>
            </a:pPr>
            <a:r>
              <a:rPr lang="en-US" sz="2000" b="1" dirty="0"/>
              <a:t>care coordination</a:t>
            </a:r>
          </a:p>
          <a:p>
            <a:pPr>
              <a:buClr>
                <a:srgbClr val="0070C0"/>
              </a:buClr>
            </a:pPr>
            <a:r>
              <a:rPr lang="en-US" sz="2000" b="1" dirty="0"/>
              <a:t>scheduling process for appointments and annual plans</a:t>
            </a:r>
          </a:p>
          <a:p>
            <a:pPr>
              <a:buClr>
                <a:srgbClr val="0070C0"/>
              </a:buClr>
            </a:pPr>
            <a:r>
              <a:rPr lang="en-US" sz="2000" b="1" dirty="0"/>
              <a:t>referral process and follow-up process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891088" y="2916238"/>
            <a:ext cx="4805362" cy="3143250"/>
            <a:chOff x="3081" y="1837"/>
            <a:chExt cx="3027" cy="198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81" y="1837"/>
              <a:ext cx="3027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" y="1837"/>
              <a:ext cx="3031" cy="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05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F071A-166B-4703-AEF2-4984B3D7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6999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+mn-lt"/>
              </a:rPr>
              <a:t>Developed Diabetes Guidelines-Qatar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9AAA2E-08C2-479D-8CE3-BD41B3DB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702" y="1268136"/>
            <a:ext cx="4210050" cy="2746375"/>
          </a:xfrm>
        </p:spPr>
        <p:txBody>
          <a:bodyPr/>
          <a:lstStyle/>
          <a:p>
            <a:pPr lvl="1" indent="-236538">
              <a:buClr>
                <a:srgbClr val="0070C0"/>
              </a:buClr>
              <a:tabLst>
                <a:tab pos="685800" algn="l"/>
              </a:tabLst>
            </a:pPr>
            <a:r>
              <a:rPr lang="en-US" sz="2000" b="1" dirty="0"/>
              <a:t>Type 1 DM in adults &amp; elderly                   </a:t>
            </a:r>
          </a:p>
          <a:p>
            <a:pPr marL="712788" lvl="1" indent="-263525">
              <a:buClr>
                <a:srgbClr val="0070C0"/>
              </a:buClr>
              <a:tabLst>
                <a:tab pos="712788" algn="l"/>
              </a:tabLst>
            </a:pPr>
            <a:r>
              <a:rPr lang="en-US" sz="2000" b="1" dirty="0"/>
              <a:t>Type 2 DM in adults &amp; elderly                     </a:t>
            </a:r>
          </a:p>
          <a:p>
            <a:pPr marL="712788" lvl="1" indent="-263525">
              <a:buClr>
                <a:srgbClr val="0070C0"/>
              </a:buClr>
              <a:tabLst>
                <a:tab pos="712788" algn="l"/>
              </a:tabLst>
            </a:pPr>
            <a:r>
              <a:rPr lang="en-US" sz="2000" b="1" dirty="0"/>
              <a:t>Diabetes in children &amp; adolescents           </a:t>
            </a:r>
          </a:p>
          <a:p>
            <a:pPr marL="712788" lvl="1" indent="-263525">
              <a:buClr>
                <a:srgbClr val="0070C0"/>
              </a:buClr>
              <a:tabLst>
                <a:tab pos="712788" algn="l"/>
              </a:tabLst>
            </a:pPr>
            <a:r>
              <a:rPr lang="en-US" sz="2000" b="1" dirty="0"/>
              <a:t>Diabetes in pregnancy</a:t>
            </a:r>
          </a:p>
          <a:p>
            <a:pPr marL="712788" lvl="1" indent="-263525">
              <a:buClr>
                <a:srgbClr val="0070C0"/>
              </a:buClr>
              <a:tabLst>
                <a:tab pos="712788" algn="l"/>
              </a:tabLst>
            </a:pPr>
            <a:r>
              <a:rPr lang="en-US" sz="2000" b="1" dirty="0"/>
              <a:t>Chronic complications of diabetes</a:t>
            </a:r>
          </a:p>
          <a:p>
            <a:pPr marL="712788" lvl="1" indent="-263525">
              <a:buClr>
                <a:srgbClr val="0070C0"/>
              </a:buClr>
              <a:tabLst>
                <a:tab pos="712788" algn="l"/>
              </a:tabLst>
            </a:pPr>
            <a:r>
              <a:rPr lang="en-US" sz="2000" b="1" dirty="0"/>
              <a:t>Diabetes In Special Situations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6F4E84-EEF1-484F-8C6E-610EB09B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8613" y="1258669"/>
            <a:ext cx="4210050" cy="2555875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000" b="1" dirty="0"/>
              <a:t>Diabetes Screening</a:t>
            </a:r>
          </a:p>
          <a:p>
            <a:pPr>
              <a:buClr>
                <a:srgbClr val="0070C0"/>
              </a:buClr>
            </a:pPr>
            <a:r>
              <a:rPr lang="en-US" sz="2000" b="1" dirty="0"/>
              <a:t>Prediabetes</a:t>
            </a:r>
          </a:p>
          <a:p>
            <a:pPr>
              <a:buClr>
                <a:srgbClr val="0070C0"/>
              </a:buClr>
            </a:pPr>
            <a:r>
              <a:rPr lang="en-US" sz="2000" b="1" dirty="0"/>
              <a:t>High Risk Group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100AB8-13C1-4337-9C87-6005E07A2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79" y="4298290"/>
            <a:ext cx="2501948" cy="202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22C691-4C66-448B-8F2E-96513C34D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9796" y="4162056"/>
            <a:ext cx="4069106" cy="2550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FE0E8D-B539-43A4-A004-C77C842FF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177" y="4438399"/>
            <a:ext cx="2438401" cy="17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08E93-14D2-47B0-8FD0-9AC77180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60549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+mn-lt"/>
              </a:rPr>
              <a:t>Guidelines Elements-Type 2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35F48-CA97-4962-899B-24921B35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25676"/>
            <a:ext cx="8543925" cy="527992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Classifications                          </a:t>
            </a:r>
          </a:p>
          <a:p>
            <a:pPr>
              <a:buClr>
                <a:srgbClr val="0070C0"/>
              </a:buClr>
            </a:pPr>
            <a:r>
              <a:rPr lang="en-US" dirty="0"/>
              <a:t>Diagnostic Criteria</a:t>
            </a:r>
          </a:p>
          <a:p>
            <a:pPr>
              <a:buClr>
                <a:srgbClr val="0070C0"/>
              </a:buClr>
            </a:pPr>
            <a:r>
              <a:rPr lang="en-US" dirty="0"/>
              <a:t>Risk Factors                              </a:t>
            </a:r>
          </a:p>
          <a:p>
            <a:pPr>
              <a:buClr>
                <a:srgbClr val="0070C0"/>
              </a:buClr>
            </a:pPr>
            <a:r>
              <a:rPr lang="en-US" dirty="0"/>
              <a:t>Epidemiology</a:t>
            </a:r>
          </a:p>
          <a:p>
            <a:pPr>
              <a:buClr>
                <a:srgbClr val="0070C0"/>
              </a:buClr>
            </a:pPr>
            <a:r>
              <a:rPr lang="en-US" dirty="0"/>
              <a:t>Clinical Evaluation      </a:t>
            </a:r>
          </a:p>
          <a:p>
            <a:pPr marL="0" indent="0">
              <a:buNone/>
            </a:pPr>
            <a:r>
              <a:rPr lang="en-US" sz="2200" dirty="0"/>
              <a:t>     - </a:t>
            </a:r>
            <a:r>
              <a:rPr lang="en-US" dirty="0"/>
              <a:t>Medical history, Examination, Lab. evaluation</a:t>
            </a:r>
          </a:p>
          <a:p>
            <a:pPr>
              <a:buClr>
                <a:srgbClr val="0070C0"/>
              </a:buClr>
            </a:pPr>
            <a:r>
              <a:rPr lang="en-US" dirty="0"/>
              <a:t>Management of Type 2 DM: Non-pharmacological</a:t>
            </a:r>
          </a:p>
          <a:p>
            <a:pPr marL="0" indent="0">
              <a:buNone/>
            </a:pPr>
            <a:r>
              <a:rPr lang="en-US" dirty="0"/>
              <a:t>           - Multidisciplinary Team       - Education</a:t>
            </a:r>
          </a:p>
          <a:p>
            <a:pPr marL="0" indent="0">
              <a:buNone/>
            </a:pPr>
            <a:r>
              <a:rPr lang="en-US" dirty="0"/>
              <a:t>           - Diet Therapy 		- Exercise</a:t>
            </a:r>
          </a:p>
          <a:p>
            <a:pPr marL="0" indent="0">
              <a:buNone/>
              <a:tabLst>
                <a:tab pos="4919663" algn="l"/>
              </a:tabLst>
            </a:pPr>
            <a:r>
              <a:rPr lang="en-US" dirty="0"/>
              <a:t>           - Smoking Cessation              - Weight Management</a:t>
            </a:r>
          </a:p>
          <a:p>
            <a:pPr marL="0" indent="0">
              <a:buNone/>
            </a:pPr>
            <a:r>
              <a:rPr lang="en-US" dirty="0"/>
              <a:t>           - Psychological Care 	            - Immunization</a:t>
            </a:r>
          </a:p>
          <a:p>
            <a:pPr marL="0" indent="0">
              <a:buNone/>
            </a:pPr>
            <a:r>
              <a:rPr lang="en-US" dirty="0"/>
              <a:t>           - Glucose Monitoring            - Glucose Targets          </a:t>
            </a:r>
          </a:p>
          <a:p>
            <a:pPr marL="0" indent="0">
              <a:buNone/>
            </a:pPr>
            <a:r>
              <a:rPr lang="en-US" dirty="0"/>
              <a:t>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65C07-EDBC-463C-8D87-FD493C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+mn-lt"/>
              </a:rPr>
              <a:t>Guidelines Elements-Type 2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2FE4D-F423-4FD4-A992-F3158F86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34662"/>
            <a:ext cx="8543925" cy="47423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dirty="0"/>
              <a:t>Management of Type 2 DM: Pharmacological</a:t>
            </a:r>
          </a:p>
          <a:p>
            <a:pPr marL="0" indent="0">
              <a:buNone/>
            </a:pPr>
            <a:r>
              <a:rPr lang="en-US" dirty="0"/>
              <a:t>       - Monotherapy          	- Dual Therapy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       - Triple Therapy        	- Injectable Therapy</a:t>
            </a:r>
          </a:p>
          <a:p>
            <a:pPr>
              <a:buClr>
                <a:srgbClr val="0070C0"/>
              </a:buClr>
            </a:pPr>
            <a:r>
              <a:rPr lang="en-US" dirty="0"/>
              <a:t>Hypoglycemia</a:t>
            </a:r>
          </a:p>
          <a:p>
            <a:pPr>
              <a:buClr>
                <a:srgbClr val="0070C0"/>
              </a:buClr>
            </a:pPr>
            <a:r>
              <a:rPr lang="en-US" dirty="0"/>
              <a:t>ASCVD</a:t>
            </a:r>
          </a:p>
          <a:p>
            <a:pPr marL="0" indent="0">
              <a:buNone/>
            </a:pPr>
            <a:r>
              <a:rPr lang="en-US" dirty="0"/>
              <a:t>       - Hypertension</a:t>
            </a:r>
          </a:p>
          <a:p>
            <a:pPr marL="0" indent="0">
              <a:buNone/>
            </a:pPr>
            <a:r>
              <a:rPr lang="en-US" dirty="0"/>
              <a:t>       - Lipids</a:t>
            </a:r>
          </a:p>
          <a:p>
            <a:pPr marL="0" indent="0">
              <a:buNone/>
            </a:pPr>
            <a:r>
              <a:rPr lang="en-US" dirty="0"/>
              <a:t>       - </a:t>
            </a:r>
            <a:r>
              <a:rPr lang="en-US" dirty="0" err="1"/>
              <a:t>Antiplatelets</a:t>
            </a:r>
            <a:endParaRPr lang="en-US" dirty="0"/>
          </a:p>
          <a:p>
            <a:pPr>
              <a:buClr>
                <a:srgbClr val="0070C0"/>
              </a:buClr>
            </a:pPr>
            <a:r>
              <a:rPr lang="en-US" dirty="0"/>
              <a:t>Diabetes and Fasting Ramadan</a:t>
            </a:r>
          </a:p>
          <a:p>
            <a:pPr>
              <a:buClr>
                <a:srgbClr val="0070C0"/>
              </a:buClr>
            </a:pPr>
            <a:r>
              <a:rPr lang="en-US" dirty="0"/>
              <a:t>Diabetes in Elderly </a:t>
            </a:r>
          </a:p>
          <a:p>
            <a:pPr>
              <a:buClr>
                <a:srgbClr val="0070C0"/>
              </a:buClr>
            </a:pPr>
            <a:r>
              <a:rPr lang="en-US" dirty="0"/>
              <a:t>Referral from Primary to Specialist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BE7359EE10B46992BB0927E08D4AD" ma:contentTypeVersion="1" ma:contentTypeDescription="Create a new document." ma:contentTypeScope="" ma:versionID="1e14584ccf2f22c32bd0860235b589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FF9524-682F-4D34-9873-C424A943F6C6}"/>
</file>

<file path=customXml/itemProps2.xml><?xml version="1.0" encoding="utf-8"?>
<ds:datastoreItem xmlns:ds="http://schemas.openxmlformats.org/officeDocument/2006/customXml" ds:itemID="{FFEBD303-A637-4149-8416-91ADC88288B6}"/>
</file>

<file path=customXml/itemProps3.xml><?xml version="1.0" encoding="utf-8"?>
<ds:datastoreItem xmlns:ds="http://schemas.openxmlformats.org/officeDocument/2006/customXml" ds:itemID="{91E005AB-E6AD-48B5-9A8F-B28A1038EA2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426</Words>
  <Application>Microsoft Office PowerPoint</Application>
  <PresentationFormat>A4 Paper (210x297 mm)</PresentationFormat>
  <Paragraphs>99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National Diabetes Strategy An Integrated Approach to Quality Improvement   Dr. Mahmoud Al Zirie, HMC – National Diabetes Guidelines and care pathways   </vt:lpstr>
      <vt:lpstr>                   Conflict of Interest Declaration  I do not have an affiliation (financial or otherwise) with a pharmaceutical, medical device, or communications and event planning company.                  </vt:lpstr>
      <vt:lpstr>Challenges In Diabetes Service-Qatar</vt:lpstr>
      <vt:lpstr>PowerPoint Presentation</vt:lpstr>
      <vt:lpstr> Main objectives of the National Diabetes Clinical Guidelines - Qatar</vt:lpstr>
      <vt:lpstr>Diabetes Guidelines Goals</vt:lpstr>
      <vt:lpstr>Developed Diabetes Guidelines-Qatar</vt:lpstr>
      <vt:lpstr>Guidelines Elements-Type 2 DM</vt:lpstr>
      <vt:lpstr>Guidelines Elements-Type 2 DM</vt:lpstr>
      <vt:lpstr>PowerPoint Presentation</vt:lpstr>
      <vt:lpstr>Top 10 National Guidelines viewed since Jan 2017</vt:lpstr>
      <vt:lpstr>Coordinated Diabetes Care-Qatar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62</cp:revision>
  <dcterms:created xsi:type="dcterms:W3CDTF">2017-10-01T07:20:31Z</dcterms:created>
  <dcterms:modified xsi:type="dcterms:W3CDTF">2018-03-25T01:23:08Z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0x0101004D7BE7359EE10B46992BB0927E08D4AD</vt:lpwstr>
  </property>
</Properties>
</file>