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2" r:id="rId2"/>
    <p:sldId id="353" r:id="rId3"/>
    <p:sldId id="354" r:id="rId4"/>
    <p:sldId id="355" r:id="rId5"/>
    <p:sldId id="294" r:id="rId6"/>
    <p:sldId id="291" r:id="rId7"/>
    <p:sldId id="259" r:id="rId8"/>
    <p:sldId id="257" r:id="rId9"/>
    <p:sldId id="356" r:id="rId10"/>
    <p:sldId id="357" r:id="rId11"/>
    <p:sldId id="358" r:id="rId12"/>
    <p:sldId id="359" r:id="rId13"/>
    <p:sldId id="36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08" y="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181F-15CB-4423-ABF2-50888C3C129C}" type="datetimeFigureOut">
              <a:rPr lang="en-US" smtClean="0"/>
              <a:t>21/09/2021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CCEB7-D7FA-43DA-AD26-10E4F21D1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181F-15CB-4423-ABF2-50888C3C129C}" type="datetimeFigureOut">
              <a:rPr lang="en-US" smtClean="0"/>
              <a:t>21/09/2021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CCEB7-D7FA-43DA-AD26-10E4F21D1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181F-15CB-4423-ABF2-50888C3C129C}" type="datetimeFigureOut">
              <a:rPr lang="en-US" smtClean="0"/>
              <a:t>21/09/2021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CCEB7-D7FA-43DA-AD26-10E4F21D1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181F-15CB-4423-ABF2-50888C3C129C}" type="datetimeFigureOut">
              <a:rPr lang="en-US" smtClean="0"/>
              <a:t>21/09/2021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CCEB7-D7FA-43DA-AD26-10E4F21D1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181F-15CB-4423-ABF2-50888C3C129C}" type="datetimeFigureOut">
              <a:rPr lang="en-US" smtClean="0"/>
              <a:t>21/09/2021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CCEB7-D7FA-43DA-AD26-10E4F21D1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181F-15CB-4423-ABF2-50888C3C129C}" type="datetimeFigureOut">
              <a:rPr lang="en-US" smtClean="0"/>
              <a:t>21/09/2021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CCEB7-D7FA-43DA-AD26-10E4F21D1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181F-15CB-4423-ABF2-50888C3C129C}" type="datetimeFigureOut">
              <a:rPr lang="en-US" smtClean="0"/>
              <a:t>21/09/2021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CCEB7-D7FA-43DA-AD26-10E4F21D1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181F-15CB-4423-ABF2-50888C3C129C}" type="datetimeFigureOut">
              <a:rPr lang="en-US" smtClean="0"/>
              <a:t>21/09/2021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CCEB7-D7FA-43DA-AD26-10E4F21D1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181F-15CB-4423-ABF2-50888C3C129C}" type="datetimeFigureOut">
              <a:rPr lang="en-US" smtClean="0"/>
              <a:t>21/09/2021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CCEB7-D7FA-43DA-AD26-10E4F21D1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181F-15CB-4423-ABF2-50888C3C129C}" type="datetimeFigureOut">
              <a:rPr lang="en-US" smtClean="0"/>
              <a:t>21/09/2021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CCEB7-D7FA-43DA-AD26-10E4F21D1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0181F-15CB-4423-ABF2-50888C3C129C}" type="datetimeFigureOut">
              <a:rPr lang="en-US" smtClean="0"/>
              <a:t>21/09/2021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CCEB7-D7FA-43DA-AD26-10E4F21D1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0181F-15CB-4423-ABF2-50888C3C129C}" type="datetimeFigureOut">
              <a:rPr lang="en-US" smtClean="0"/>
              <a:t>21/09/2021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CCEB7-D7FA-43DA-AD26-10E4F21D10C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2.pn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ikhanjar\Desktop\5th QMUSC\Eular Logo\Logo eular RG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862" y="-2"/>
            <a:ext cx="2742802" cy="1124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806158" cy="980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 txBox="1"/>
          <p:nvPr/>
        </p:nvSpPr>
        <p:spPr>
          <a:xfrm>
            <a:off x="5455255" y="6234002"/>
            <a:ext cx="3672408" cy="6206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10" name="Title 1"/>
          <p:cNvSpPr txBox="1"/>
          <p:nvPr/>
        </p:nvSpPr>
        <p:spPr>
          <a:xfrm>
            <a:off x="0" y="5877272"/>
            <a:ext cx="3727884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9971"/>
            <a:ext cx="8229600" cy="939737"/>
          </a:xfrm>
        </p:spPr>
        <p:txBody>
          <a:bodyPr/>
          <a:lstStyle/>
          <a:p>
            <a:r>
              <a:rPr lang="en-US" dirty="0"/>
              <a:t>Name:</a:t>
            </a:r>
            <a:r>
              <a:rPr lang="en-US" b="1" dirty="0"/>
              <a:t> </a:t>
            </a:r>
          </a:p>
        </p:txBody>
      </p:sp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C183F016-4C7D-4F71-82E8-8A024EDC611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44"/>
          <a:stretch/>
        </p:blipFill>
        <p:spPr>
          <a:xfrm>
            <a:off x="4818166" y="3429001"/>
            <a:ext cx="4278072" cy="3394656"/>
          </a:xfrm>
          <a:prstGeom prst="rect">
            <a:avLst/>
          </a:prstGeom>
        </p:spPr>
      </p:pic>
      <p:pic>
        <p:nvPicPr>
          <p:cNvPr id="11" name="Picture 10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94859076-E05A-4962-91BC-B0E06C257B9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36" b="56276"/>
          <a:stretch/>
        </p:blipFill>
        <p:spPr>
          <a:xfrm>
            <a:off x="463000" y="3407189"/>
            <a:ext cx="4287350" cy="130631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Hand/wrist</a:t>
            </a:r>
          </a:p>
        </p:txBody>
      </p:sp>
      <p:pic>
        <p:nvPicPr>
          <p:cNvPr id="1026" name="Picture 2" descr="C:\Users\ikhanjar\Desktop\5th QMUSC\Eular Logo\Logo eular RG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302" y="0"/>
            <a:ext cx="2173361" cy="7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051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996952"/>
            <a:ext cx="4712568" cy="1288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1"/>
          <p:cNvSpPr txBox="1"/>
          <p:nvPr/>
        </p:nvSpPr>
        <p:spPr>
          <a:xfrm>
            <a:off x="5455255" y="6234002"/>
            <a:ext cx="3672408" cy="6206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Faculty Feed Back</a:t>
            </a:r>
          </a:p>
        </p:txBody>
      </p:sp>
      <p:sp>
        <p:nvSpPr>
          <p:cNvPr id="10" name="Title 1"/>
          <p:cNvSpPr txBox="1"/>
          <p:nvPr/>
        </p:nvSpPr>
        <p:spPr>
          <a:xfrm>
            <a:off x="0" y="5877272"/>
            <a:ext cx="3727884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Description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785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4000" dirty="0"/>
              <a:t>Hip</a:t>
            </a:r>
          </a:p>
        </p:txBody>
      </p:sp>
      <p:pic>
        <p:nvPicPr>
          <p:cNvPr id="1026" name="Picture 2" descr="C:\Users\ikhanjar\Desktop\5th QMUSC\Eular Logo\Logo eular RG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302" y="0"/>
            <a:ext cx="2173361" cy="7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051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996952"/>
            <a:ext cx="4712568" cy="1288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1"/>
          <p:cNvSpPr txBox="1"/>
          <p:nvPr/>
        </p:nvSpPr>
        <p:spPr>
          <a:xfrm>
            <a:off x="5455255" y="6234002"/>
            <a:ext cx="3672408" cy="6206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Faculty Feed Back</a:t>
            </a:r>
          </a:p>
        </p:txBody>
      </p:sp>
      <p:sp>
        <p:nvSpPr>
          <p:cNvPr id="10" name="Title 1"/>
          <p:cNvSpPr txBox="1"/>
          <p:nvPr/>
        </p:nvSpPr>
        <p:spPr>
          <a:xfrm>
            <a:off x="0" y="5877272"/>
            <a:ext cx="3727884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Description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345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Knee</a:t>
            </a:r>
          </a:p>
        </p:txBody>
      </p:sp>
      <p:pic>
        <p:nvPicPr>
          <p:cNvPr id="1026" name="Picture 2" descr="C:\Users\ikhanjar\Desktop\5th QMUSC\Eular Logo\Logo eular RG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302" y="0"/>
            <a:ext cx="2173361" cy="7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051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996952"/>
            <a:ext cx="4712568" cy="1288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1"/>
          <p:cNvSpPr txBox="1"/>
          <p:nvPr/>
        </p:nvSpPr>
        <p:spPr>
          <a:xfrm>
            <a:off x="5455255" y="6234002"/>
            <a:ext cx="3672408" cy="6206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Faculty Feed Back</a:t>
            </a:r>
          </a:p>
        </p:txBody>
      </p:sp>
      <p:sp>
        <p:nvSpPr>
          <p:cNvPr id="10" name="Title 1"/>
          <p:cNvSpPr txBox="1"/>
          <p:nvPr/>
        </p:nvSpPr>
        <p:spPr>
          <a:xfrm>
            <a:off x="0" y="5877272"/>
            <a:ext cx="3727884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Description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98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Ankle/foot</a:t>
            </a:r>
          </a:p>
        </p:txBody>
      </p:sp>
      <p:pic>
        <p:nvPicPr>
          <p:cNvPr id="1026" name="Picture 2" descr="C:\Users\ikhanjar\Desktop\5th QMUSC\Eular Logo\Logo eular RG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302" y="0"/>
            <a:ext cx="2173361" cy="7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051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996952"/>
            <a:ext cx="4712568" cy="1288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1"/>
          <p:cNvSpPr txBox="1"/>
          <p:nvPr/>
        </p:nvSpPr>
        <p:spPr>
          <a:xfrm>
            <a:off x="5455255" y="6234002"/>
            <a:ext cx="3672408" cy="6206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Faculty Feed Back</a:t>
            </a:r>
          </a:p>
        </p:txBody>
      </p:sp>
      <p:sp>
        <p:nvSpPr>
          <p:cNvPr id="10" name="Title 1"/>
          <p:cNvSpPr txBox="1"/>
          <p:nvPr/>
        </p:nvSpPr>
        <p:spPr>
          <a:xfrm>
            <a:off x="0" y="5877272"/>
            <a:ext cx="3727884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Description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667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8">
            <a:extLst>
              <a:ext uri="{FF2B5EF4-FFF2-40B4-BE49-F238E27FC236}">
                <a16:creationId xmlns:a16="http://schemas.microsoft.com/office/drawing/2014/main" id="{E02239D2-A05D-4A1C-9F06-FBA7FC730E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19A53B-F962-48AA-B191-3E8CFA426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475" y="707008"/>
            <a:ext cx="6738937" cy="1118394"/>
          </a:xfrm>
        </p:spPr>
        <p:txBody>
          <a:bodyPr anchor="t">
            <a:normAutofit/>
          </a:bodyPr>
          <a:lstStyle/>
          <a:p>
            <a:r>
              <a:rPr lang="en-US" sz="3500" dirty="0"/>
              <a:t>Application requirement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8B4126-E09B-42DE-9B26-A135961AFB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36512" y="26666"/>
            <a:ext cx="3143758" cy="810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23CE7-C364-4E7E-B9F0-A5D7E482E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237" y="1847849"/>
            <a:ext cx="7496175" cy="42545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CH" sz="2000" dirty="0"/>
              <a:t>You are required to submit at least total 30 images- normal or some pathology, for the following joint regions: </a:t>
            </a:r>
          </a:p>
          <a:p>
            <a:pPr marL="0" indent="0">
              <a:buNone/>
            </a:pPr>
            <a:r>
              <a:rPr lang="de-CH" sz="2000" dirty="0"/>
              <a:t>[each joint 5-8 different scans]</a:t>
            </a:r>
          </a:p>
          <a:p>
            <a:pPr marL="628650" lvl="1" indent="-228600">
              <a:buFont typeface="+mj-lt"/>
              <a:buAutoNum type="arabicPeriod"/>
            </a:pPr>
            <a:r>
              <a:rPr lang="de-CH" sz="2000" dirty="0"/>
              <a:t>Shoulder </a:t>
            </a:r>
          </a:p>
          <a:p>
            <a:pPr marL="628650" lvl="1" indent="-228600">
              <a:buFont typeface="+mj-lt"/>
              <a:buAutoNum type="arabicPeriod"/>
            </a:pPr>
            <a:r>
              <a:rPr lang="de-CH" sz="2000" dirty="0"/>
              <a:t>Elbow </a:t>
            </a:r>
          </a:p>
          <a:p>
            <a:pPr marL="628650" lvl="1" indent="-228600">
              <a:buFont typeface="+mj-lt"/>
              <a:buAutoNum type="arabicPeriod"/>
            </a:pPr>
            <a:r>
              <a:rPr lang="de-CH" sz="2000" dirty="0"/>
              <a:t>Wrist &amp; Hand</a:t>
            </a:r>
          </a:p>
          <a:p>
            <a:pPr marL="628650" lvl="1" indent="-228600">
              <a:buFont typeface="+mj-lt"/>
              <a:buAutoNum type="arabicPeriod"/>
            </a:pPr>
            <a:r>
              <a:rPr lang="de-CH" sz="2000" dirty="0"/>
              <a:t>Hip</a:t>
            </a:r>
          </a:p>
          <a:p>
            <a:pPr marL="628650" lvl="1" indent="-228600">
              <a:buFont typeface="+mj-lt"/>
              <a:buAutoNum type="arabicPeriod"/>
            </a:pPr>
            <a:r>
              <a:rPr lang="de-CH" sz="2000" dirty="0"/>
              <a:t>Knee</a:t>
            </a:r>
          </a:p>
          <a:p>
            <a:pPr marL="628650" lvl="1" indent="-228600">
              <a:buFont typeface="+mj-lt"/>
              <a:buAutoNum type="arabicPeriod"/>
            </a:pPr>
            <a:r>
              <a:rPr lang="de-CH" sz="2000" dirty="0"/>
              <a:t>Ankle &amp; Foot</a:t>
            </a:r>
          </a:p>
          <a:p>
            <a:pPr marL="628650" lvl="1" indent="-228600">
              <a:buFont typeface="+mj-lt"/>
              <a:buAutoNum type="arabicPeriod"/>
            </a:pPr>
            <a:endParaRPr lang="de-CH" sz="2000" dirty="0"/>
          </a:p>
          <a:p>
            <a:pPr marL="400050" lvl="1" indent="0">
              <a:buNone/>
            </a:pPr>
            <a:r>
              <a:rPr lang="de-CH" sz="2000" b="1" dirty="0"/>
              <a:t>Size not more than 25MB</a:t>
            </a:r>
          </a:p>
          <a:p>
            <a:endParaRPr lang="en-US" sz="1700" dirty="0"/>
          </a:p>
        </p:txBody>
      </p:sp>
      <p:pic>
        <p:nvPicPr>
          <p:cNvPr id="38" name="Picture 2" descr="C:\Users\ikhanjar\Desktop\5th QMUSC\Eular Logo\Logo eular RGB.jpg">
            <a:extLst>
              <a:ext uri="{FF2B5EF4-FFF2-40B4-BE49-F238E27FC236}">
                <a16:creationId xmlns:a16="http://schemas.microsoft.com/office/drawing/2014/main" id="{500CD452-F373-4A0B-BFEC-39FEF3480F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-1"/>
            <a:ext cx="2107391" cy="864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9425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26948-3367-4DE0-A674-5CC1FF283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85894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Application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27D95-5B88-4111-AC77-6723CB568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sz="2400" dirty="0"/>
              <a:t>Please use the following powerpoint slides to insert the legend to the examination of the different joint regions. </a:t>
            </a:r>
          </a:p>
          <a:p>
            <a:r>
              <a:rPr lang="de-CH" sz="2400" dirty="0"/>
              <a:t>If you require more slide pages, please just «Copy and Paste» the slides to insert similar slides.</a:t>
            </a:r>
          </a:p>
          <a:p>
            <a:pPr marL="0" indent="0">
              <a:buNone/>
            </a:pPr>
            <a:r>
              <a:rPr lang="de-CH" sz="2400" dirty="0"/>
              <a:t>Thank you!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2597BB-5DFE-4AC5-9BF8-1AB9C8E159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36512" y="26666"/>
            <a:ext cx="3143758" cy="810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Users\ikhanjar\Desktop\5th QMUSC\Eular Logo\Logo eular RGB.jpg">
            <a:extLst>
              <a:ext uri="{FF2B5EF4-FFF2-40B4-BE49-F238E27FC236}">
                <a16:creationId xmlns:a16="http://schemas.microsoft.com/office/drawing/2014/main" id="{A8F33890-F1AD-447E-B3D4-D9730472A8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1658" y="-1"/>
            <a:ext cx="2216006" cy="908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3097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E8CC6-751D-4496-BF5A-337D59B09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32915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Application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41E1D-2297-4444-B6AE-CE86A6CA2E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The scans per joint regions should include all relevant structures for rheumatologists learnt in the Basic course</a:t>
            </a:r>
          </a:p>
          <a:p>
            <a:r>
              <a:rPr lang="en-GB" dirty="0"/>
              <a:t>The EULAR Ultrasound Scanning Guide can be used as a reference. [http://ultrasound.eular.org/#/home]</a:t>
            </a:r>
          </a:p>
          <a:p>
            <a:r>
              <a:rPr lang="en-GB" dirty="0"/>
              <a:t>Each slide must include both a longitudinal and transverse ultrasound scan demonstrating a particular anatomical structure</a:t>
            </a:r>
          </a:p>
          <a:p>
            <a:r>
              <a:rPr lang="en-GB" dirty="0"/>
              <a:t>Each ultrasound image should include the initials of the bony landmarks and the most relevant structures that appear in the scan</a:t>
            </a:r>
          </a:p>
          <a:p>
            <a:r>
              <a:rPr lang="en-GB" dirty="0"/>
              <a:t>A legend to the scan must be provided, including the anatomical area and scanning plane </a:t>
            </a:r>
          </a:p>
          <a:p>
            <a:r>
              <a:rPr lang="en-GB" dirty="0"/>
              <a:t>Images must not contain patient data.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FC0F99F-E111-450F-A78F-7AF839EFA5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36512" y="26666"/>
            <a:ext cx="3143758" cy="810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Users\ikhanjar\Desktop\5th QMUSC\Eular Logo\Logo eular RGB.jpg">
            <a:extLst>
              <a:ext uri="{FF2B5EF4-FFF2-40B4-BE49-F238E27FC236}">
                <a16:creationId xmlns:a16="http://schemas.microsoft.com/office/drawing/2014/main" id="{3C0DF3BA-3A07-4465-8925-48E6D16045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1658" y="-1"/>
            <a:ext cx="2216006" cy="908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89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920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Application requirement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Check before you send: </a:t>
            </a:r>
          </a:p>
          <a:p>
            <a:pPr lvl="1"/>
            <a:r>
              <a:rPr lang="en-GB" sz="2400" dirty="0"/>
              <a:t>Is the essential information presented?</a:t>
            </a:r>
          </a:p>
          <a:p>
            <a:pPr lvl="1"/>
            <a:r>
              <a:rPr lang="en-GB" sz="2400" dirty="0"/>
              <a:t>Do slides ONLY show relevant data (remove all other)</a:t>
            </a:r>
          </a:p>
          <a:p>
            <a:pPr lvl="1"/>
            <a:r>
              <a:rPr lang="en-GB" sz="2400" dirty="0"/>
              <a:t>Make sure NO patient data is shown</a:t>
            </a:r>
          </a:p>
          <a:p>
            <a:pPr lvl="1"/>
            <a:r>
              <a:rPr lang="en-GB" sz="2400" dirty="0"/>
              <a:t>Have you included both a longitudinal and a transverse scan? – important for evaluation</a:t>
            </a:r>
          </a:p>
          <a:p>
            <a:pPr lvl="1"/>
            <a:r>
              <a:rPr lang="en-GB" sz="2400" dirty="0"/>
              <a:t>Plain, white background slides are preferred</a:t>
            </a:r>
          </a:p>
          <a:p>
            <a:pPr marL="0" indent="0">
              <a:buNone/>
            </a:pPr>
            <a:r>
              <a:rPr lang="de-CH" dirty="0"/>
              <a:t>.   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BBAE52-84BA-41AD-963A-DF23C86DA7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36512" y="26666"/>
            <a:ext cx="3423218" cy="882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C:\Users\ikhanjar\Desktop\5th QMUSC\Eular Logo\Logo eular RGB.jpg">
            <a:extLst>
              <a:ext uri="{FF2B5EF4-FFF2-40B4-BE49-F238E27FC236}">
                <a16:creationId xmlns:a16="http://schemas.microsoft.com/office/drawing/2014/main" id="{BDF7F675-30D8-4EC2-AD15-FDC2333D11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-1"/>
            <a:ext cx="2251408" cy="92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504056"/>
          </a:xfrm>
        </p:spPr>
        <p:txBody>
          <a:bodyPr>
            <a:noAutofit/>
          </a:bodyPr>
          <a:lstStyle/>
          <a:p>
            <a:r>
              <a:rPr lang="en-US" sz="2000" dirty="0"/>
              <a:t>7</a:t>
            </a:r>
            <a:r>
              <a:rPr lang="en-US" sz="2000" baseline="30000" dirty="0"/>
              <a:t>th</a:t>
            </a:r>
            <a:r>
              <a:rPr lang="en-US" sz="2000" dirty="0"/>
              <a:t> QMUSC intermediate course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GB" dirty="0"/>
          </a:p>
        </p:txBody>
      </p:sp>
      <p:pic>
        <p:nvPicPr>
          <p:cNvPr id="1026" name="Picture 2" descr="C:\Users\ikhanjar\Desktop\5th QMUSC\Eular Logo\Logo eular RG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302" y="0"/>
            <a:ext cx="2173361" cy="7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051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93" y="3015705"/>
            <a:ext cx="4712568" cy="1288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1"/>
          <p:cNvSpPr txBox="1"/>
          <p:nvPr/>
        </p:nvSpPr>
        <p:spPr>
          <a:xfrm>
            <a:off x="5455255" y="6234002"/>
            <a:ext cx="3672408" cy="6206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Faculty Feed Back</a:t>
            </a:r>
          </a:p>
        </p:txBody>
      </p:sp>
      <p:sp>
        <p:nvSpPr>
          <p:cNvPr id="10" name="Title 1"/>
          <p:cNvSpPr txBox="1"/>
          <p:nvPr/>
        </p:nvSpPr>
        <p:spPr>
          <a:xfrm>
            <a:off x="46217" y="5877272"/>
            <a:ext cx="3727884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Description</a:t>
            </a:r>
          </a:p>
        </p:txBody>
      </p:sp>
      <p:pic>
        <p:nvPicPr>
          <p:cNvPr id="2050" name="Picture 2" descr="Image result for ultrasound images of shoulder join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1115" y="1196753"/>
            <a:ext cx="361950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elated imag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57363"/>
            <a:ext cx="4392488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mage result for ultrasound images of shoulder join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93" y="3841364"/>
            <a:ext cx="4320480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mage result for ultrasound images of longitudinal biceps tendon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7052" y="3841365"/>
            <a:ext cx="3574500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6207058" y="5706059"/>
            <a:ext cx="21813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GB" sz="1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Longitude Biceps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7</a:t>
            </a:r>
            <a:r>
              <a:rPr lang="en-US" sz="2000" baseline="30000" dirty="0"/>
              <a:t>th</a:t>
            </a:r>
            <a:r>
              <a:rPr lang="en-US" sz="2000" dirty="0"/>
              <a:t> QMUSC intermediate course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GB" dirty="0"/>
              <a:t>Shoulder, example- </a:t>
            </a:r>
          </a:p>
          <a:p>
            <a:pPr lvl="1"/>
            <a:r>
              <a:rPr lang="en-GB" dirty="0"/>
              <a:t>Biceps- Transverse and Longitudinal </a:t>
            </a:r>
          </a:p>
          <a:p>
            <a:pPr lvl="1"/>
            <a:r>
              <a:rPr lang="en-GB" dirty="0"/>
              <a:t>Subscapularis-  Transverse and Longitudinal </a:t>
            </a:r>
          </a:p>
          <a:p>
            <a:pPr lvl="1"/>
            <a:r>
              <a:rPr lang="en-GB" dirty="0"/>
              <a:t>Supraspinatus, Infraspinatus, rotator cuff  Both plane </a:t>
            </a:r>
          </a:p>
          <a:p>
            <a:pPr lvl="1"/>
            <a:r>
              <a:rPr lang="en-GB" dirty="0"/>
              <a:t>Glenohumeral Joint, AC joints </a:t>
            </a:r>
          </a:p>
          <a:p>
            <a:pPr marL="457200" lvl="1" indent="0">
              <a:buNone/>
            </a:pPr>
            <a:r>
              <a:rPr lang="en-GB" dirty="0"/>
              <a:t> You can choose the most important images. </a:t>
            </a:r>
          </a:p>
          <a:p>
            <a:pPr marL="457200" lvl="1" indent="0">
              <a:buNone/>
            </a:pPr>
            <a:r>
              <a:rPr lang="en-GB" dirty="0"/>
              <a:t>2 images can be pasted in one  page</a:t>
            </a:r>
          </a:p>
        </p:txBody>
      </p:sp>
      <p:pic>
        <p:nvPicPr>
          <p:cNvPr id="1026" name="Picture 2" descr="C:\Users\ikhanjar\Desktop\5th QMUSC\Eular Logo\Logo eular RG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302" y="0"/>
            <a:ext cx="2173361" cy="7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051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 txBox="1"/>
          <p:nvPr/>
        </p:nvSpPr>
        <p:spPr>
          <a:xfrm>
            <a:off x="5455255" y="6234002"/>
            <a:ext cx="3672408" cy="6206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Faculty Feed Back</a:t>
            </a:r>
          </a:p>
        </p:txBody>
      </p:sp>
      <p:sp>
        <p:nvSpPr>
          <p:cNvPr id="10" name="Title 1"/>
          <p:cNvSpPr txBox="1"/>
          <p:nvPr/>
        </p:nvSpPr>
        <p:spPr>
          <a:xfrm>
            <a:off x="0" y="5877272"/>
            <a:ext cx="3727884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Description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4000" dirty="0"/>
              <a:t>Shoulder</a:t>
            </a:r>
          </a:p>
        </p:txBody>
      </p:sp>
      <p:pic>
        <p:nvPicPr>
          <p:cNvPr id="1026" name="Picture 2" descr="C:\Users\ikhanjar\Desktop\5th QMUSC\Eular Logo\Logo eular RG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302" y="0"/>
            <a:ext cx="2173361" cy="7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051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996952"/>
            <a:ext cx="4712568" cy="1288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1"/>
          <p:cNvSpPr txBox="1"/>
          <p:nvPr/>
        </p:nvSpPr>
        <p:spPr>
          <a:xfrm>
            <a:off x="5455255" y="6234002"/>
            <a:ext cx="3672408" cy="6206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Faculty Feed Back</a:t>
            </a:r>
          </a:p>
        </p:txBody>
      </p:sp>
      <p:sp>
        <p:nvSpPr>
          <p:cNvPr id="10" name="Title 1"/>
          <p:cNvSpPr txBox="1"/>
          <p:nvPr/>
        </p:nvSpPr>
        <p:spPr>
          <a:xfrm>
            <a:off x="0" y="5877272"/>
            <a:ext cx="3727884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Description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4000" dirty="0"/>
              <a:t>Elbow</a:t>
            </a:r>
          </a:p>
        </p:txBody>
      </p:sp>
      <p:pic>
        <p:nvPicPr>
          <p:cNvPr id="1026" name="Picture 2" descr="C:\Users\ikhanjar\Desktop\5th QMUSC\Eular Logo\Logo eular RG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302" y="0"/>
            <a:ext cx="2173361" cy="7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051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996952"/>
            <a:ext cx="4712568" cy="1288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1"/>
          <p:cNvSpPr txBox="1"/>
          <p:nvPr/>
        </p:nvSpPr>
        <p:spPr>
          <a:xfrm>
            <a:off x="5455255" y="6234002"/>
            <a:ext cx="3672408" cy="6206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Faculty Feed Back</a:t>
            </a:r>
          </a:p>
        </p:txBody>
      </p:sp>
      <p:sp>
        <p:nvSpPr>
          <p:cNvPr id="10" name="Title 1"/>
          <p:cNvSpPr txBox="1"/>
          <p:nvPr/>
        </p:nvSpPr>
        <p:spPr>
          <a:xfrm>
            <a:off x="0" y="5877272"/>
            <a:ext cx="3727884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Description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748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2F1EC7C1C1A74FA27541E121BC58CF" ma:contentTypeVersion="1" ma:contentTypeDescription="Create a new document." ma:contentTypeScope="" ma:versionID="e2b35c4eb93da3023e5e44b6e293abe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55d3c2ff1dfae606d6f8168c3878679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1FE1E14-B70B-487A-BABF-69588E4EE44E}"/>
</file>

<file path=customXml/itemProps2.xml><?xml version="1.0" encoding="utf-8"?>
<ds:datastoreItem xmlns:ds="http://schemas.openxmlformats.org/officeDocument/2006/customXml" ds:itemID="{81475061-7B80-4BA8-9078-9E55D605DC6D}"/>
</file>

<file path=customXml/itemProps3.xml><?xml version="1.0" encoding="utf-8"?>
<ds:datastoreItem xmlns:ds="http://schemas.openxmlformats.org/officeDocument/2006/customXml" ds:itemID="{59BF53BE-8C1A-45E5-82F6-8F3516A3ACEF}"/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345</Words>
  <Application>Microsoft Office PowerPoint</Application>
  <PresentationFormat>On-screen Show (4:3)</PresentationFormat>
  <Paragraphs>63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Application requirement</vt:lpstr>
      <vt:lpstr>Application requirement</vt:lpstr>
      <vt:lpstr>Application requirement</vt:lpstr>
      <vt:lpstr>Application requirement</vt:lpstr>
      <vt:lpstr>7th QMUSC intermediate course</vt:lpstr>
      <vt:lpstr> 7th QMUSC intermediate course</vt:lpstr>
      <vt:lpstr> Shoulder</vt:lpstr>
      <vt:lpstr> Elbow</vt:lpstr>
      <vt:lpstr>Hand/wrist</vt:lpstr>
      <vt:lpstr> Hip</vt:lpstr>
      <vt:lpstr>Knee</vt:lpstr>
      <vt:lpstr>Ankle/foot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Description</dc:title>
  <dc:creator>Dr. Izzat A.M. Khanjar</dc:creator>
  <cp:lastModifiedBy>Dr. NABEEL ABDULLA</cp:lastModifiedBy>
  <cp:revision>15</cp:revision>
  <dcterms:created xsi:type="dcterms:W3CDTF">2019-04-18T10:43:00Z</dcterms:created>
  <dcterms:modified xsi:type="dcterms:W3CDTF">2021-09-21T08:13:47Z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1033-11.2.0.10296</vt:lpwstr>
  </property>
  <property fmtid="{D5CDD505-2E9C-101B-9397-08002B2CF9AE}" pid="3" name="ICV">
    <vt:lpwstr>B7AE921B41EB4B41A59CBB084555D656</vt:lpwstr>
  </property>
  <property fmtid="{D5CDD505-2E9C-101B-9397-08002B2CF9AE}" pid="4" name="MSIP_Label_573f5887-035d-4765-8d10-97aaac8deb4a_Enabled">
    <vt:lpwstr>true</vt:lpwstr>
  </property>
  <property fmtid="{D5CDD505-2E9C-101B-9397-08002B2CF9AE}" pid="5" name="MSIP_Label_573f5887-035d-4765-8d10-97aaac8deb4a_SetDate">
    <vt:lpwstr>2021-09-20T05:27:02Z</vt:lpwstr>
  </property>
  <property fmtid="{D5CDD505-2E9C-101B-9397-08002B2CF9AE}" pid="6" name="MSIP_Label_573f5887-035d-4765-8d10-97aaac8deb4a_Method">
    <vt:lpwstr>Standard</vt:lpwstr>
  </property>
  <property fmtid="{D5CDD505-2E9C-101B-9397-08002B2CF9AE}" pid="7" name="MSIP_Label_573f5887-035d-4765-8d10-97aaac8deb4a_Name">
    <vt:lpwstr>Public</vt:lpwstr>
  </property>
  <property fmtid="{D5CDD505-2E9C-101B-9397-08002B2CF9AE}" pid="8" name="MSIP_Label_573f5887-035d-4765-8d10-97aaac8deb4a_SiteId">
    <vt:lpwstr>f08ae827-76a0-4eda-8325-df208f3835ab</vt:lpwstr>
  </property>
  <property fmtid="{D5CDD505-2E9C-101B-9397-08002B2CF9AE}" pid="9" name="MSIP_Label_573f5887-035d-4765-8d10-97aaac8deb4a_ActionId">
    <vt:lpwstr>0aebf0f0-1739-43ea-9e8c-7a257341e638</vt:lpwstr>
  </property>
  <property fmtid="{D5CDD505-2E9C-101B-9397-08002B2CF9AE}" pid="10" name="MSIP_Label_573f5887-035d-4765-8d10-97aaac8deb4a_ContentBits">
    <vt:lpwstr>0</vt:lpwstr>
  </property>
  <property fmtid="{D5CDD505-2E9C-101B-9397-08002B2CF9AE}" pid="11" name="ContentTypeId">
    <vt:lpwstr>0x010100172F1EC7C1C1A74FA27541E121BC58CF</vt:lpwstr>
  </property>
</Properties>
</file>